
<file path=[Content_Types].xml><?xml version="1.0" encoding="utf-8"?>
<Types xmlns="http://schemas.openxmlformats.org/package/2006/content-types">
  <Default Extension="bin" ContentType="application/vnd.openxmlformats-officedocument.presentationml.printerSetting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7.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16.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4.xml" ContentType="application/vnd.openxmlformats-officedocument.presentationml.slide+xml"/>
  <Override PartName="/ppt/slides/slide1.xml" ContentType="application/vnd.openxmlformats-officedocument.presentationml.slide+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1.xml" ContentType="application/vnd.openxmlformats-officedocument.presentationml.notesSlide+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revisionInfo.xml" ContentType="application/vnd.ms-powerpoint.revisioninfo+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24"/>
  </p:notesMasterIdLst>
  <p:sldIdLst>
    <p:sldId id="256" r:id="rId2"/>
    <p:sldId id="343" r:id="rId3"/>
    <p:sldId id="344" r:id="rId4"/>
    <p:sldId id="321" r:id="rId5"/>
    <p:sldId id="345" r:id="rId6"/>
    <p:sldId id="304" r:id="rId7"/>
    <p:sldId id="269" r:id="rId8"/>
    <p:sldId id="308" r:id="rId9"/>
    <p:sldId id="309" r:id="rId10"/>
    <p:sldId id="310" r:id="rId11"/>
    <p:sldId id="312" r:id="rId12"/>
    <p:sldId id="346" r:id="rId13"/>
    <p:sldId id="348" r:id="rId14"/>
    <p:sldId id="347" r:id="rId15"/>
    <p:sldId id="349" r:id="rId16"/>
    <p:sldId id="350" r:id="rId17"/>
    <p:sldId id="323" r:id="rId18"/>
    <p:sldId id="313" r:id="rId19"/>
    <p:sldId id="314" r:id="rId20"/>
    <p:sldId id="315" r:id="rId21"/>
    <p:sldId id="324" r:id="rId22"/>
    <p:sldId id="35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AB4D8DF-1980-4BC9-8617-EA662FCD7D08}">
          <p14:sldIdLst>
            <p14:sldId id="256"/>
            <p14:sldId id="343"/>
            <p14:sldId id="344"/>
            <p14:sldId id="321"/>
            <p14:sldId id="345"/>
            <p14:sldId id="304"/>
            <p14:sldId id="269"/>
            <p14:sldId id="308"/>
            <p14:sldId id="309"/>
            <p14:sldId id="310"/>
            <p14:sldId id="312"/>
            <p14:sldId id="346"/>
            <p14:sldId id="348"/>
            <p14:sldId id="347"/>
            <p14:sldId id="349"/>
            <p14:sldId id="350"/>
            <p14:sldId id="323"/>
            <p14:sldId id="313"/>
            <p14:sldId id="314"/>
            <p14:sldId id="315"/>
            <p14:sldId id="324"/>
            <p14:sldId id="351"/>
          </p14:sldIdLst>
        </p14:section>
      </p14:sectionLst>
    </p:ex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4" autoAdjust="0"/>
    <p:restoredTop sz="94660" autoAdjust="0"/>
  </p:normalViewPr>
  <p:slideViewPr>
    <p:cSldViewPr snapToGrid="0">
      <p:cViewPr varScale="1">
        <p:scale>
          <a:sx n="99" d="100"/>
          <a:sy n="99" d="100"/>
        </p:scale>
        <p:origin x="-512" y="-10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21" Type="http://schemas.openxmlformats.org/officeDocument/2006/relationships/slide" Target="slides/slide20.xml"/><Relationship Id="rId3" Type="http://schemas.openxmlformats.org/officeDocument/2006/relationships/slide" Target="slides/slide2.xml"/><Relationship Id="rId55" Type="http://schemas.openxmlformats.org/officeDocument/2006/relationships/customXml" Target="../customXml/item1.xml"/><Relationship Id="rId25" Type="http://schemas.openxmlformats.org/officeDocument/2006/relationships/printerSettings" Target="printerSettings/printerSettings1.bin"/><Relationship Id="rId12" Type="http://schemas.openxmlformats.org/officeDocument/2006/relationships/slide" Target="slides/slide11.xml"/><Relationship Id="rId17" Type="http://schemas.openxmlformats.org/officeDocument/2006/relationships/slide" Target="slides/slide16.xml"/><Relationship Id="rId7" Type="http://schemas.openxmlformats.org/officeDocument/2006/relationships/slide" Target="slides/slide6.xml"/><Relationship Id="rId20" Type="http://schemas.openxmlformats.org/officeDocument/2006/relationships/slide" Target="slides/slide19.xml"/><Relationship Id="rId29" Type="http://schemas.openxmlformats.org/officeDocument/2006/relationships/tableStyles" Target="tableStyles.xml"/><Relationship Id="rId54" Type="http://schemas.microsoft.com/office/2015/10/relationships/revisionInfo" Target="revisionInfo.xml"/><Relationship Id="rId16" Type="http://schemas.openxmlformats.org/officeDocument/2006/relationships/slide" Target="slides/slide15.xml"/><Relationship Id="rId2" Type="http://schemas.openxmlformats.org/officeDocument/2006/relationships/slide" Target="slides/slide1.xml"/><Relationship Id="rId24" Type="http://schemas.openxmlformats.org/officeDocument/2006/relationships/notesMaster" Target="notesMasters/notesMaster1.xml"/><Relationship Id="rId11"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theme" Target="theme/theme1.xml"/><Relationship Id="rId15" Type="http://schemas.openxmlformats.org/officeDocument/2006/relationships/slide" Target="slides/slide14.xml"/><Relationship Id="rId5" Type="http://schemas.openxmlformats.org/officeDocument/2006/relationships/slide" Target="slides/slide4.xml"/><Relationship Id="rId57"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slide" Target="slides/slide18.xml"/><Relationship Id="rId9" Type="http://schemas.openxmlformats.org/officeDocument/2006/relationships/slide" Target="slides/slide8.xml"/><Relationship Id="rId22" Type="http://schemas.openxmlformats.org/officeDocument/2006/relationships/slide" Target="slides/slide21.xml"/><Relationship Id="rId27" Type="http://schemas.openxmlformats.org/officeDocument/2006/relationships/viewProps" Target="viewProps.xml"/><Relationship Id="rId14" Type="http://schemas.openxmlformats.org/officeDocument/2006/relationships/slide" Target="slides/slide13.xml"/><Relationship Id="rId4" Type="http://schemas.openxmlformats.org/officeDocument/2006/relationships/slide" Target="slides/slide3.xml"/><Relationship Id="rId56" Type="http://schemas.openxmlformats.org/officeDocument/2006/relationships/customXml" Target="../customXml/item2.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eg>
</file>

<file path=ppt/media/image16.png>
</file>

<file path=ppt/media/image17.jpg>
</file>

<file path=ppt/media/image18.jpeg>
</file>

<file path=ppt/media/image2.jpg>
</file>

<file path=ppt/media/image3.jpe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B3BF91-DEE9-4EC6-A668-7C7E34BEF8F4}" type="datetimeFigureOut">
              <a:rPr lang="en-US" smtClean="0"/>
              <a:t>03/09/20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E44EA6-64E5-4845-82B3-93C8E2FA4935}" type="slidenum">
              <a:rPr lang="en-US" smtClean="0"/>
              <a:t>‹#›</a:t>
            </a:fld>
            <a:endParaRPr lang="en-US"/>
          </a:p>
        </p:txBody>
      </p:sp>
    </p:spTree>
    <p:extLst>
      <p:ext uri="{BB962C8B-B14F-4D97-AF65-F5344CB8AC3E}">
        <p14:creationId xmlns:p14="http://schemas.microsoft.com/office/powerpoint/2010/main" val="1055638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 xmlns:a16="http://schemas.microsoft.com/office/drawing/2014/main" id="{A301E0BC-11C3-4719-89F2-4F172F835D93}"/>
              </a:ext>
            </a:extLst>
          </p:cNvPr>
          <p:cNvSpPr>
            <a:spLocks noGrp="1" noChangeArrowheads="1"/>
          </p:cNvSpPr>
          <p:nvPr>
            <p:ph type="sldNum" sz="quarter" idx="5"/>
          </p:nvPr>
        </p:nvSpPr>
        <p:spPr>
          <a:ln/>
        </p:spPr>
        <p:txBody>
          <a:bodyPr/>
          <a:lstStyle/>
          <a:p>
            <a:fld id="{A089833F-D3C4-40AF-A96A-1BC39A1FDDF4}" type="slidenum">
              <a:rPr lang="en-US" altLang="en-US"/>
              <a:pPr/>
              <a:t>6</a:t>
            </a:fld>
            <a:endParaRPr lang="en-US" altLang="en-US"/>
          </a:p>
        </p:txBody>
      </p:sp>
      <p:sp>
        <p:nvSpPr>
          <p:cNvPr id="9218" name="Rectangle 2">
            <a:extLst>
              <a:ext uri="{FF2B5EF4-FFF2-40B4-BE49-F238E27FC236}">
                <a16:creationId xmlns="" xmlns:a16="http://schemas.microsoft.com/office/drawing/2014/main" id="{4BE354DC-E804-4FFD-AA94-87E59D21F98D}"/>
              </a:ext>
            </a:extLst>
          </p:cNvPr>
          <p:cNvSpPr>
            <a:spLocks noGrp="1" noRot="1" noChangeAspect="1" noChangeArrowheads="1" noTextEdit="1"/>
          </p:cNvSpPr>
          <p:nvPr>
            <p:ph type="sldImg"/>
          </p:nvPr>
        </p:nvSpPr>
        <p:spPr>
          <a:ln/>
        </p:spPr>
      </p:sp>
      <p:sp>
        <p:nvSpPr>
          <p:cNvPr id="9219" name="Rectangle 3">
            <a:extLst>
              <a:ext uri="{FF2B5EF4-FFF2-40B4-BE49-F238E27FC236}">
                <a16:creationId xmlns="" xmlns:a16="http://schemas.microsoft.com/office/drawing/2014/main" id="{D1457F48-7919-4546-90FD-C2DBDC9C0D4C}"/>
              </a:ext>
            </a:extLst>
          </p:cNvPr>
          <p:cNvSpPr>
            <a:spLocks noGrp="1" noChangeArrowheads="1"/>
          </p:cNvSpPr>
          <p:nvPr>
            <p:ph type="body" idx="1"/>
          </p:nvPr>
        </p:nvSpPr>
        <p:spPr/>
        <p:txBody>
          <a:bodyPr/>
          <a:lstStyle/>
          <a:p>
            <a:r>
              <a:rPr lang="en-US" altLang="en-US"/>
              <a:t>Alternate definition: Better than known alternatives (“relatively efficient”).</a:t>
            </a:r>
          </a:p>
          <a:p>
            <a:endParaRPr lang="en-US" altLang="en-US"/>
          </a:p>
          <a:p>
            <a:r>
              <a:rPr lang="en-US" altLang="en-US"/>
              <a:t>Space and time are typical constraints for programs.</a:t>
            </a:r>
          </a:p>
          <a:p>
            <a:endParaRPr lang="en-US" altLang="en-US"/>
          </a:p>
          <a:p>
            <a:r>
              <a:rPr lang="en-US" altLang="en-US">
                <a:latin typeface="Courier New" panose="02070309020205020404" pitchFamily="49" charset="0"/>
              </a:rPr>
              <a:t>This does not mean always strive for the most efficient program.  If the program operates well within resource constraints, there is no benefit to making it faster or smaller.</a:t>
            </a:r>
          </a:p>
        </p:txBody>
      </p:sp>
    </p:spTree>
    <p:extLst>
      <p:ext uri="{BB962C8B-B14F-4D97-AF65-F5344CB8AC3E}">
        <p14:creationId xmlns:p14="http://schemas.microsoft.com/office/powerpoint/2010/main" val="3352977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81EEF92-1A3C-477A-A64C-C38B210B43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658F4819-62CB-41D8-A247-41074DFEF5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8454AFF4-1A90-4550-A75B-B6DFA12EF534}"/>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5" name="Footer Placeholder 4">
            <a:extLst>
              <a:ext uri="{FF2B5EF4-FFF2-40B4-BE49-F238E27FC236}">
                <a16:creationId xmlns="" xmlns:a16="http://schemas.microsoft.com/office/drawing/2014/main" id="{8002C12E-20ED-4770-BEE7-BDA9CABA3A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B2AF681A-14B6-4E57-B1DE-C5A90F95A0F0}"/>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2576392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236A047-7E7F-4A92-848E-D7DC1D5F05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71ECFFED-5EAA-4231-9144-0B5B15B2F74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18D110C-47C3-4C57-9CB2-A0EEDA11686D}"/>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5" name="Footer Placeholder 4">
            <a:extLst>
              <a:ext uri="{FF2B5EF4-FFF2-40B4-BE49-F238E27FC236}">
                <a16:creationId xmlns="" xmlns:a16="http://schemas.microsoft.com/office/drawing/2014/main" id="{15AACC0F-788F-45D2-8FF6-20E620553F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8EC818F-F7E8-43A6-B8A8-F118F6DB4011}"/>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745113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398ADDE1-5B44-4ACC-917B-C970A5BF0A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3AF5A3C9-E15C-4D03-857A-85B37360CB0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A0FD0F17-6BF0-4D0F-9C9D-0A937614617F}"/>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5" name="Footer Placeholder 4">
            <a:extLst>
              <a:ext uri="{FF2B5EF4-FFF2-40B4-BE49-F238E27FC236}">
                <a16:creationId xmlns="" xmlns:a16="http://schemas.microsoft.com/office/drawing/2014/main" id="{52BDE06E-7A58-42E8-93AF-74E4B75B16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B1CE22B-78AA-4545-A34D-8E9889E189E1}"/>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3200474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65FB21-EFDD-4D4F-85D1-6857AAD301EB}"/>
              </a:ext>
            </a:extLst>
          </p:cNvPr>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a:extLst>
              <a:ext uri="{FF2B5EF4-FFF2-40B4-BE49-F238E27FC236}">
                <a16:creationId xmlns="" xmlns:a16="http://schemas.microsoft.com/office/drawing/2014/main" id="{AB7FAB92-08C7-495B-AA85-BCD670892D65}"/>
              </a:ext>
            </a:extLst>
          </p:cNvPr>
          <p:cNvSpPr>
            <a:spLocks noGrp="1"/>
          </p:cNvSpPr>
          <p:nvPr>
            <p:ph idx="1"/>
          </p:nvPr>
        </p:nvSpPr>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5089EB2D-B2A8-487B-A2AD-87EF8DDF8300}"/>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5" name="Footer Placeholder 4">
            <a:extLst>
              <a:ext uri="{FF2B5EF4-FFF2-40B4-BE49-F238E27FC236}">
                <a16:creationId xmlns="" xmlns:a16="http://schemas.microsoft.com/office/drawing/2014/main" id="{8B2D564C-CA40-48B8-9447-CE52EAC26A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D4669AE-FB47-4FC6-A50A-58138B10483A}"/>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4208880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0276D7F-5BDB-40FE-9F60-D95E6FC800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9F7E6C3E-C537-48BA-B80D-9897C9E045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9C17B262-A511-4ECE-9061-82FB6091F518}"/>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5" name="Footer Placeholder 4">
            <a:extLst>
              <a:ext uri="{FF2B5EF4-FFF2-40B4-BE49-F238E27FC236}">
                <a16:creationId xmlns="" xmlns:a16="http://schemas.microsoft.com/office/drawing/2014/main" id="{BDD7A599-95CA-4A5D-8DB6-E0047C920B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47C0BFC-D646-4FB4-A5D8-17794A0B20B2}"/>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1459205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CD2F52-6354-4BFE-AB5E-FD40D2F8C2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44489AFA-BC4B-4B1B-9752-C908FAE429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A0B8B644-1D1F-4091-BE3D-B7B36D944AA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06D14737-29F8-4764-AE3A-0F3C4DA6B3E4}"/>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6" name="Footer Placeholder 5">
            <a:extLst>
              <a:ext uri="{FF2B5EF4-FFF2-40B4-BE49-F238E27FC236}">
                <a16:creationId xmlns="" xmlns:a16="http://schemas.microsoft.com/office/drawing/2014/main" id="{E8B98E19-95AE-4B39-9B46-B341ED7CEF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292F15E7-0DBF-43CC-8ECA-0848776D054B}"/>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35281266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35853E7-1670-4301-8465-830417D4B84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C7A33D36-2C48-4290-B610-9B17CB5113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E0CC4F24-73B5-4AF6-9E91-526BD71D9C7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F82B1C2C-D908-4DDC-A64A-6C702ADF78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A915F231-9EFB-42EA-8A53-7A6D4B5F10D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541D0CA0-8571-43B3-AE27-AF5AD0B57D4A}"/>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8" name="Footer Placeholder 7">
            <a:extLst>
              <a:ext uri="{FF2B5EF4-FFF2-40B4-BE49-F238E27FC236}">
                <a16:creationId xmlns="" xmlns:a16="http://schemas.microsoft.com/office/drawing/2014/main" id="{EA5E9149-A726-4343-BF14-D4346A7844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07C6EC0B-502F-4852-B573-79B3F7CBD3A8}"/>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3631616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B6E40CE-B67B-469E-9677-7BD5B3DF106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E8CF1D78-9836-4479-9662-E931A7D00FCE}"/>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4" name="Footer Placeholder 3">
            <a:extLst>
              <a:ext uri="{FF2B5EF4-FFF2-40B4-BE49-F238E27FC236}">
                <a16:creationId xmlns="" xmlns:a16="http://schemas.microsoft.com/office/drawing/2014/main" id="{CC0F5471-7793-46EC-987B-784AF81CB6E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E9C6D6AA-0927-48BB-B294-370E9D4A35F5}"/>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1718167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2CFEF032-0D38-4700-B064-ECFC1C9F5224}"/>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3" name="Footer Placeholder 2">
            <a:extLst>
              <a:ext uri="{FF2B5EF4-FFF2-40B4-BE49-F238E27FC236}">
                <a16:creationId xmlns="" xmlns:a16="http://schemas.microsoft.com/office/drawing/2014/main" id="{CF11A762-1B7E-4F29-A913-893801817B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E3C5A0E3-A8AC-4F1F-9AAE-708E048B55D7}"/>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4092973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17A7DA5-6AC9-4CAE-ABF9-65B8012484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2A978594-1D22-4B9F-B928-4134E19F63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AE7A92E0-1F53-4602-A3BF-D10594ED93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5B088EE1-3B0A-4983-B3DC-93C207092294}"/>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6" name="Footer Placeholder 5">
            <a:extLst>
              <a:ext uri="{FF2B5EF4-FFF2-40B4-BE49-F238E27FC236}">
                <a16:creationId xmlns="" xmlns:a16="http://schemas.microsoft.com/office/drawing/2014/main" id="{B0446F9E-9EDD-4EDF-8918-ACFE7B6D88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A9CB6E4B-801F-4B57-AFA8-F8EE851C294F}"/>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3415972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7FE8AB9-C7D2-4911-B482-6482D9E3CB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E75AFFE2-E603-4AC2-A649-DBC7B7413F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CE690298-C79B-4259-BBE0-01F120A19F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831E9DB9-F6B7-48E6-8306-0B7B96448C53}"/>
              </a:ext>
            </a:extLst>
          </p:cNvPr>
          <p:cNvSpPr>
            <a:spLocks noGrp="1"/>
          </p:cNvSpPr>
          <p:nvPr>
            <p:ph type="dt" sz="half" idx="10"/>
          </p:nvPr>
        </p:nvSpPr>
        <p:spPr/>
        <p:txBody>
          <a:bodyPr/>
          <a:lstStyle/>
          <a:p>
            <a:fld id="{2AAC6E13-28FC-481C-8BAB-D9731AA699AD}" type="datetimeFigureOut">
              <a:rPr lang="en-US" smtClean="0"/>
              <a:t>03/09/20</a:t>
            </a:fld>
            <a:endParaRPr lang="en-US"/>
          </a:p>
        </p:txBody>
      </p:sp>
      <p:sp>
        <p:nvSpPr>
          <p:cNvPr id="6" name="Footer Placeholder 5">
            <a:extLst>
              <a:ext uri="{FF2B5EF4-FFF2-40B4-BE49-F238E27FC236}">
                <a16:creationId xmlns="" xmlns:a16="http://schemas.microsoft.com/office/drawing/2014/main" id="{DE2C9C50-DEC5-4DDB-84A6-DF004E69D5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559CD73C-454B-46CF-A115-37FC448D1D48}"/>
              </a:ext>
            </a:extLst>
          </p:cNvPr>
          <p:cNvSpPr>
            <a:spLocks noGrp="1"/>
          </p:cNvSpPr>
          <p:nvPr>
            <p:ph type="sldNum" sz="quarter" idx="12"/>
          </p:nvPr>
        </p:nvSpPr>
        <p:spPr/>
        <p:txBody>
          <a:bodyPr/>
          <a:lstStyle/>
          <a:p>
            <a:fld id="{E3619B16-11AF-4A63-B3B1-B77166751860}" type="slidenum">
              <a:rPr lang="en-US" smtClean="0"/>
              <a:t>‹#›</a:t>
            </a:fld>
            <a:endParaRPr lang="en-US"/>
          </a:p>
        </p:txBody>
      </p:sp>
    </p:spTree>
    <p:extLst>
      <p:ext uri="{BB962C8B-B14F-4D97-AF65-F5344CB8AC3E}">
        <p14:creationId xmlns:p14="http://schemas.microsoft.com/office/powerpoint/2010/main" val="26592755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71614AC0-8FCA-4CCF-B556-34995AE295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B57EED0A-39E5-42F6-BA14-866BEEB4BF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83D0C84-EEC8-4B30-B7F6-934E3471B9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AC6E13-28FC-481C-8BAB-D9731AA699AD}" type="datetimeFigureOut">
              <a:rPr lang="en-US" smtClean="0"/>
              <a:t>03/09/20</a:t>
            </a:fld>
            <a:endParaRPr lang="en-US"/>
          </a:p>
        </p:txBody>
      </p:sp>
      <p:sp>
        <p:nvSpPr>
          <p:cNvPr id="5" name="Footer Placeholder 4">
            <a:extLst>
              <a:ext uri="{FF2B5EF4-FFF2-40B4-BE49-F238E27FC236}">
                <a16:creationId xmlns="" xmlns:a16="http://schemas.microsoft.com/office/drawing/2014/main" id="{44E6795F-EF76-43BF-A74D-3107143471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167062AA-F27C-4E03-959C-11362A47C6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619B16-11AF-4A63-B3B1-B77166751860}" type="slidenum">
              <a:rPr lang="en-US" smtClean="0"/>
              <a:t>‹#›</a:t>
            </a:fld>
            <a:endParaRPr lang="en-US"/>
          </a:p>
        </p:txBody>
      </p:sp>
    </p:spTree>
    <p:extLst>
      <p:ext uri="{BB962C8B-B14F-4D97-AF65-F5344CB8AC3E}">
        <p14:creationId xmlns:p14="http://schemas.microsoft.com/office/powerpoint/2010/main" val="4060984836"/>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g"/><Relationship Id="rId3" Type="http://schemas.openxmlformats.org/officeDocument/2006/relationships/image" Target="../media/image15.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blip>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7962FAD9-B79C-401E-89E1-2B7B248FD46E}"/>
              </a:ext>
            </a:extLst>
          </p:cNvPr>
          <p:cNvSpPr/>
          <p:nvPr/>
        </p:nvSpPr>
        <p:spPr>
          <a:xfrm>
            <a:off x="2009775" y="703838"/>
            <a:ext cx="7972425" cy="2169825"/>
          </a:xfrm>
          <a:prstGeom prst="rect">
            <a:avLst/>
          </a:prstGeom>
        </p:spPr>
        <p:txBody>
          <a:bodyPr wrap="square">
            <a:spAutoFit/>
          </a:bodyPr>
          <a:lstStyle/>
          <a:p>
            <a:pPr algn="ctr"/>
            <a:r>
              <a:rPr lang="en-US" sz="5000" b="1" dirty="0">
                <a:latin typeface="Times New Roman" panose="02020603050405020304" pitchFamily="18" charset="0"/>
                <a:cs typeface="Times New Roman" panose="02020603050405020304" pitchFamily="18" charset="0"/>
              </a:rPr>
              <a:t>Algorithm Analysis</a:t>
            </a:r>
          </a:p>
          <a:p>
            <a:pPr algn="ctr"/>
            <a:r>
              <a:rPr lang="en-US" sz="5000" b="1" dirty="0" smtClean="0">
                <a:latin typeface="Times New Roman" panose="02020603050405020304" pitchFamily="18" charset="0"/>
                <a:cs typeface="Times New Roman" panose="02020603050405020304" pitchFamily="18" charset="0"/>
              </a:rPr>
              <a:t>and Design </a:t>
            </a:r>
          </a:p>
          <a:p>
            <a:pPr algn="ctr"/>
            <a:r>
              <a:rPr lang="en-US" sz="3500" b="1" dirty="0" smtClean="0">
                <a:latin typeface="Times New Roman" panose="02020603050405020304" pitchFamily="18" charset="0"/>
                <a:cs typeface="Times New Roman" panose="02020603050405020304" pitchFamily="18" charset="0"/>
              </a:rPr>
              <a:t>ETCS-301</a:t>
            </a:r>
            <a:endParaRPr lang="en-US" sz="3500" b="1"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 xmlns:a16="http://schemas.microsoft.com/office/drawing/2014/main" id="{7962FAD9-B79C-401E-89E1-2B7B248FD46E}"/>
              </a:ext>
            </a:extLst>
          </p:cNvPr>
          <p:cNvSpPr/>
          <p:nvPr/>
        </p:nvSpPr>
        <p:spPr>
          <a:xfrm>
            <a:off x="2082803" y="3780031"/>
            <a:ext cx="7972425" cy="1477328"/>
          </a:xfrm>
          <a:prstGeom prst="rect">
            <a:avLst/>
          </a:prstGeom>
        </p:spPr>
        <p:txBody>
          <a:bodyPr wrap="square">
            <a:spAutoFit/>
          </a:bodyPr>
          <a:lstStyle/>
          <a:p>
            <a:pPr algn="ctr"/>
            <a:r>
              <a:rPr lang="en-US" sz="3000" b="1" dirty="0" smtClean="0">
                <a:latin typeface="Times New Roman" panose="02020603050405020304" pitchFamily="18" charset="0"/>
                <a:cs typeface="Times New Roman" panose="02020603050405020304" pitchFamily="18" charset="0"/>
              </a:rPr>
              <a:t>Dr. Deepak Gupta</a:t>
            </a:r>
          </a:p>
          <a:p>
            <a:pPr algn="ctr"/>
            <a:r>
              <a:rPr lang="en-US" sz="2000" b="1" dirty="0" smtClean="0">
                <a:latin typeface="Times New Roman" panose="02020603050405020304" pitchFamily="18" charset="0"/>
                <a:cs typeface="Times New Roman" panose="02020603050405020304" pitchFamily="18" charset="0"/>
              </a:rPr>
              <a:t>Computer Science &amp; Engineering</a:t>
            </a:r>
          </a:p>
          <a:p>
            <a:pPr algn="ctr"/>
            <a:r>
              <a:rPr lang="en-US" sz="2000" b="1" dirty="0" smtClean="0">
                <a:latin typeface="Times New Roman" panose="02020603050405020304" pitchFamily="18" charset="0"/>
                <a:cs typeface="Times New Roman" panose="02020603050405020304" pitchFamily="18" charset="0"/>
              </a:rPr>
              <a:t>Maharaja </a:t>
            </a:r>
            <a:r>
              <a:rPr lang="en-US" sz="2000" b="1" dirty="0" err="1" smtClean="0">
                <a:latin typeface="Times New Roman" panose="02020603050405020304" pitchFamily="18" charset="0"/>
                <a:cs typeface="Times New Roman" panose="02020603050405020304" pitchFamily="18" charset="0"/>
              </a:rPr>
              <a:t>Agrasen</a:t>
            </a:r>
            <a:r>
              <a:rPr lang="en-US" sz="2000" b="1" dirty="0" smtClean="0">
                <a:latin typeface="Times New Roman" panose="02020603050405020304" pitchFamily="18" charset="0"/>
                <a:cs typeface="Times New Roman" panose="02020603050405020304" pitchFamily="18" charset="0"/>
              </a:rPr>
              <a:t> Institute of Technology</a:t>
            </a:r>
            <a:r>
              <a:rPr lang="en-US" sz="2000" b="1" smtClean="0">
                <a:latin typeface="Times New Roman" panose="02020603050405020304" pitchFamily="18" charset="0"/>
                <a:cs typeface="Times New Roman" panose="02020603050405020304" pitchFamily="18" charset="0"/>
              </a:rPr>
              <a:t>, Delhi (GSIPU)</a:t>
            </a:r>
            <a:endParaRPr lang="en-US" sz="2000" b="1" dirty="0" smtClean="0">
              <a:latin typeface="Times New Roman" panose="02020603050405020304" pitchFamily="18" charset="0"/>
              <a:cs typeface="Times New Roman" panose="02020603050405020304" pitchFamily="18" charset="0"/>
            </a:endParaRPr>
          </a:p>
          <a:p>
            <a:pPr algn="ctr"/>
            <a:r>
              <a:rPr lang="en-US" sz="2000" b="1" dirty="0" smtClean="0">
                <a:latin typeface="Times New Roman" panose="02020603050405020304" pitchFamily="18" charset="0"/>
                <a:cs typeface="Times New Roman" panose="02020603050405020304" pitchFamily="18" charset="0"/>
              </a:rPr>
              <a:t>Email: drdeepakgupta.cse@gmail.com, </a:t>
            </a:r>
            <a:r>
              <a:rPr lang="en-US" sz="2000" b="1" dirty="0" err="1" smtClean="0">
                <a:latin typeface="Times New Roman" panose="02020603050405020304" pitchFamily="18" charset="0"/>
                <a:cs typeface="Times New Roman" panose="02020603050405020304" pitchFamily="18" charset="0"/>
              </a:rPr>
              <a:t>deepakgupta@mait.ac.in</a:t>
            </a: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726812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3000"/>
            <a:lum/>
          </a:blip>
          <a:srcRect/>
          <a:stretch>
            <a:fillRect t="-8000" b="-58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64770"/>
          </a:xfrm>
        </p:spPr>
        <p:txBody>
          <a:bodyPr>
            <a:normAutofit/>
          </a:bodyPr>
          <a:lstStyle/>
          <a:p>
            <a:r>
              <a:rPr lang="en-US" sz="4000" b="1" dirty="0"/>
              <a:t>Time Complexity</a:t>
            </a:r>
          </a:p>
        </p:txBody>
      </p:sp>
      <p:sp>
        <p:nvSpPr>
          <p:cNvPr id="3" name="Content Placeholder 2"/>
          <p:cNvSpPr>
            <a:spLocks noGrp="1"/>
          </p:cNvSpPr>
          <p:nvPr>
            <p:ph idx="1"/>
          </p:nvPr>
        </p:nvSpPr>
        <p:spPr>
          <a:xfrm>
            <a:off x="838200" y="1270000"/>
            <a:ext cx="10515600" cy="4906963"/>
          </a:xfrm>
        </p:spPr>
        <p:txBody>
          <a:bodyPr>
            <a:normAutofit/>
          </a:bodyPr>
          <a:lstStyle/>
          <a:p>
            <a:pPr marL="0" indent="0">
              <a:buNone/>
            </a:pPr>
            <a:r>
              <a:rPr lang="en-US" sz="2400" dirty="0"/>
              <a:t>Running time of an algorithm depends on the following:</a:t>
            </a:r>
          </a:p>
          <a:p>
            <a:r>
              <a:rPr lang="en-US" sz="2400" dirty="0"/>
              <a:t>Whether it is on single or multi processor machine</a:t>
            </a:r>
          </a:p>
          <a:p>
            <a:r>
              <a:rPr lang="en-US" sz="2400" dirty="0"/>
              <a:t>Whether it is 32 or 64 bit machine</a:t>
            </a:r>
          </a:p>
          <a:p>
            <a:r>
              <a:rPr lang="en-US" sz="2400" dirty="0"/>
              <a:t>Read and write speed of machine</a:t>
            </a:r>
          </a:p>
          <a:p>
            <a:r>
              <a:rPr lang="en-US" sz="2400" dirty="0"/>
              <a:t>Time it takes to perform arithmetic, logical operation, return value and assignment operation etc.</a:t>
            </a:r>
          </a:p>
          <a:p>
            <a:r>
              <a:rPr lang="en-US" sz="2400" dirty="0"/>
              <a:t>Input data</a:t>
            </a:r>
          </a:p>
          <a:p>
            <a:endParaRPr lang="en-US" sz="2400" dirty="0"/>
          </a:p>
          <a:p>
            <a:pPr marL="0" indent="0" algn="just">
              <a:buNone/>
            </a:pPr>
            <a:r>
              <a:rPr lang="en-US" sz="2400" dirty="0"/>
              <a:t>During time calculation, we will only consider input data i.e. for different input values how the program behaves in order to perform all the operations like arithmetic, logical, return, assignment etc.</a:t>
            </a:r>
          </a:p>
          <a:p>
            <a:pPr marL="0" indent="0">
              <a:buNone/>
            </a:pPr>
            <a:endParaRPr lang="en-US" dirty="0"/>
          </a:p>
        </p:txBody>
      </p:sp>
    </p:spTree>
    <p:extLst>
      <p:ext uri="{BB962C8B-B14F-4D97-AF65-F5344CB8AC3E}">
        <p14:creationId xmlns:p14="http://schemas.microsoft.com/office/powerpoint/2010/main" val="6192594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 calcmode="lin" valueType="num">
                                      <p:cBhvr additive="base">
                                        <p:cTn id="3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3000"/>
            <a:lum/>
          </a:blip>
          <a:srcRect/>
          <a:stretch>
            <a:fillRect t="-11000" b="-3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8033"/>
          </a:xfrm>
        </p:spPr>
        <p:txBody>
          <a:bodyPr>
            <a:normAutofit/>
          </a:bodyPr>
          <a:lstStyle/>
          <a:p>
            <a:r>
              <a:rPr lang="en-US" sz="4000" b="1" dirty="0"/>
              <a:t>Example: time complexity calculation</a:t>
            </a:r>
          </a:p>
        </p:txBody>
      </p:sp>
      <p:sp>
        <p:nvSpPr>
          <p:cNvPr id="3" name="Content Placeholder 2"/>
          <p:cNvSpPr>
            <a:spLocks noGrp="1"/>
          </p:cNvSpPr>
          <p:nvPr>
            <p:ph idx="1"/>
          </p:nvPr>
        </p:nvSpPr>
        <p:spPr>
          <a:xfrm>
            <a:off x="838200" y="1256632"/>
            <a:ext cx="3907589" cy="4920331"/>
          </a:xfrm>
        </p:spPr>
        <p:txBody>
          <a:bodyPr/>
          <a:lstStyle/>
          <a:p>
            <a:pPr marL="0" indent="0">
              <a:buNone/>
            </a:pPr>
            <a:r>
              <a:rPr lang="en-US" dirty="0" err="1"/>
              <a:t>int</a:t>
            </a:r>
            <a:r>
              <a:rPr lang="en-US" dirty="0"/>
              <a:t> sum (</a:t>
            </a:r>
            <a:r>
              <a:rPr lang="en-US" dirty="0" err="1"/>
              <a:t>int</a:t>
            </a:r>
            <a:r>
              <a:rPr lang="en-US" dirty="0"/>
              <a:t> a, </a:t>
            </a:r>
            <a:r>
              <a:rPr lang="en-US" dirty="0" err="1"/>
              <a:t>int</a:t>
            </a:r>
            <a:r>
              <a:rPr lang="en-US" dirty="0"/>
              <a:t> b)</a:t>
            </a:r>
          </a:p>
          <a:p>
            <a:pPr marL="0" indent="0">
              <a:buNone/>
            </a:pPr>
            <a:r>
              <a:rPr lang="en-US" dirty="0"/>
              <a:t>{</a:t>
            </a:r>
          </a:p>
          <a:p>
            <a:pPr marL="0" indent="0">
              <a:buNone/>
            </a:pPr>
            <a:r>
              <a:rPr lang="en-US" dirty="0"/>
              <a:t>	return </a:t>
            </a:r>
            <a:r>
              <a:rPr lang="en-US" dirty="0" err="1"/>
              <a:t>a+b</a:t>
            </a:r>
            <a:r>
              <a:rPr lang="en-US" dirty="0"/>
              <a:t>;</a:t>
            </a:r>
          </a:p>
          <a:p>
            <a:pPr marL="0" indent="0">
              <a:buNone/>
            </a:pPr>
            <a:r>
              <a:rPr lang="en-US" dirty="0"/>
              <a:t>}</a:t>
            </a:r>
          </a:p>
          <a:p>
            <a:pPr marL="0" indent="0">
              <a:buNone/>
            </a:pPr>
            <a:endParaRPr lang="en-US" dirty="0"/>
          </a:p>
          <a:p>
            <a:pPr marL="0" indent="0">
              <a:buNone/>
            </a:pPr>
            <a:r>
              <a:rPr lang="en-US" sz="2400" dirty="0"/>
              <a:t>It requires total 2 units of time</a:t>
            </a:r>
          </a:p>
          <a:p>
            <a:pPr marL="0" indent="0">
              <a:buNone/>
            </a:pPr>
            <a:r>
              <a:rPr lang="en-US" sz="2400" dirty="0"/>
              <a:t>Also known as constant time complexity</a:t>
            </a:r>
          </a:p>
        </p:txBody>
      </p:sp>
      <p:sp>
        <p:nvSpPr>
          <p:cNvPr id="4" name="Content Placeholder 2"/>
          <p:cNvSpPr txBox="1">
            <a:spLocks/>
          </p:cNvSpPr>
          <p:nvPr/>
        </p:nvSpPr>
        <p:spPr>
          <a:xfrm>
            <a:off x="4959693" y="1221880"/>
            <a:ext cx="3903578" cy="51147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err="1"/>
              <a:t>int</a:t>
            </a:r>
            <a:r>
              <a:rPr lang="en-US" dirty="0"/>
              <a:t> sum (</a:t>
            </a:r>
            <a:r>
              <a:rPr lang="en-US" dirty="0" err="1"/>
              <a:t>int</a:t>
            </a:r>
            <a:r>
              <a:rPr lang="en-US" dirty="0"/>
              <a:t> A[], </a:t>
            </a:r>
            <a:r>
              <a:rPr lang="en-US" dirty="0" err="1"/>
              <a:t>int</a:t>
            </a:r>
            <a:r>
              <a:rPr lang="en-US" dirty="0"/>
              <a:t> n)</a:t>
            </a:r>
          </a:p>
          <a:p>
            <a:pPr marL="0" indent="0">
              <a:buFont typeface="Arial" panose="020B0604020202020204" pitchFamily="34" charset="0"/>
              <a:buNone/>
            </a:pPr>
            <a:r>
              <a:rPr lang="en-US" dirty="0"/>
              <a:t>{</a:t>
            </a:r>
          </a:p>
          <a:p>
            <a:pPr marL="0" indent="0">
              <a:lnSpc>
                <a:spcPct val="80000"/>
              </a:lnSpc>
              <a:buFont typeface="Arial" panose="020B0604020202020204" pitchFamily="34" charset="0"/>
              <a:buNone/>
            </a:pPr>
            <a:r>
              <a:rPr lang="en-US" dirty="0"/>
              <a:t>	</a:t>
            </a:r>
            <a:r>
              <a:rPr lang="en-US" dirty="0" err="1"/>
              <a:t>int</a:t>
            </a:r>
            <a:r>
              <a:rPr lang="en-US" dirty="0"/>
              <a:t> sum=0, </a:t>
            </a:r>
            <a:r>
              <a:rPr lang="en-US" dirty="0" err="1"/>
              <a:t>i</a:t>
            </a:r>
            <a:r>
              <a:rPr lang="en-US" dirty="0"/>
              <a:t>;</a:t>
            </a:r>
          </a:p>
          <a:p>
            <a:pPr marL="0" indent="0">
              <a:lnSpc>
                <a:spcPct val="80000"/>
              </a:lnSpc>
              <a:buFont typeface="Arial" panose="020B0604020202020204" pitchFamily="34" charset="0"/>
              <a:buNone/>
            </a:pPr>
            <a:r>
              <a:rPr lang="en-US" dirty="0"/>
              <a:t>	for (</a:t>
            </a:r>
            <a:r>
              <a:rPr lang="en-US" dirty="0" err="1"/>
              <a:t>i</a:t>
            </a:r>
            <a:r>
              <a:rPr lang="en-US" dirty="0"/>
              <a:t>=0;i&lt;</a:t>
            </a:r>
            <a:r>
              <a:rPr lang="en-US" dirty="0" err="1"/>
              <a:t>n;i</a:t>
            </a:r>
            <a:r>
              <a:rPr lang="en-US" dirty="0"/>
              <a:t>++)</a:t>
            </a:r>
          </a:p>
          <a:p>
            <a:pPr marL="0" indent="0">
              <a:lnSpc>
                <a:spcPct val="80000"/>
              </a:lnSpc>
              <a:buFont typeface="Arial" panose="020B0604020202020204" pitchFamily="34" charset="0"/>
              <a:buNone/>
            </a:pPr>
            <a:r>
              <a:rPr lang="en-US" dirty="0"/>
              <a:t>		sum=</a:t>
            </a:r>
            <a:r>
              <a:rPr lang="en-US" dirty="0" err="1"/>
              <a:t>sum+A</a:t>
            </a:r>
            <a:r>
              <a:rPr lang="en-US" dirty="0"/>
              <a:t>[</a:t>
            </a:r>
            <a:r>
              <a:rPr lang="en-US" dirty="0" err="1"/>
              <a:t>i</a:t>
            </a:r>
            <a:r>
              <a:rPr lang="en-US" dirty="0"/>
              <a:t>];</a:t>
            </a:r>
          </a:p>
          <a:p>
            <a:pPr marL="0" indent="0">
              <a:lnSpc>
                <a:spcPct val="80000"/>
              </a:lnSpc>
              <a:buFont typeface="Arial" panose="020B0604020202020204" pitchFamily="34" charset="0"/>
              <a:buNone/>
            </a:pPr>
            <a:r>
              <a:rPr lang="en-US" dirty="0"/>
              <a:t>	return sum;</a:t>
            </a:r>
          </a:p>
          <a:p>
            <a:pPr marL="0" indent="0">
              <a:buFont typeface="Arial" panose="020B0604020202020204" pitchFamily="34" charset="0"/>
              <a:buNone/>
            </a:pPr>
            <a:r>
              <a:rPr lang="en-US" dirty="0"/>
              <a:t>}</a:t>
            </a:r>
          </a:p>
          <a:p>
            <a:pPr marL="0" indent="0">
              <a:buFont typeface="Arial" panose="020B0604020202020204" pitchFamily="34" charset="0"/>
              <a:buNone/>
            </a:pPr>
            <a:r>
              <a:rPr lang="en-US" sz="2400" dirty="0"/>
              <a:t>Also known as linear time complexity</a:t>
            </a:r>
          </a:p>
        </p:txBody>
      </p:sp>
      <p:pic>
        <p:nvPicPr>
          <p:cNvPr id="6" name="Picture 5" descr="IMG-3217.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09789" y="1109587"/>
            <a:ext cx="2699399" cy="3943684"/>
          </a:xfrm>
          <a:prstGeom prst="rect">
            <a:avLst/>
          </a:prstGeom>
        </p:spPr>
      </p:pic>
    </p:spTree>
    <p:extLst>
      <p:ext uri="{BB962C8B-B14F-4D97-AF65-F5344CB8AC3E}">
        <p14:creationId xmlns:p14="http://schemas.microsoft.com/office/powerpoint/2010/main" val="7437444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visible"/>
                                      </p:to>
                                    </p:set>
                                    <p:anim calcmode="lin" valueType="num">
                                      <p:cBhvr additive="base">
                                        <p:cTn id="35"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4">
                                            <p:txEl>
                                              <p:pRg st="0" end="0"/>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4">
                                            <p:txEl>
                                              <p:pRg st="1" end="1"/>
                                            </p:txEl>
                                          </p:spTgt>
                                        </p:tgtEl>
                                        <p:attrNameLst>
                                          <p:attrName>style.visibility</p:attrName>
                                        </p:attrNameLst>
                                      </p:cBhvr>
                                      <p:to>
                                        <p:strVal val="visible"/>
                                      </p:to>
                                    </p:set>
                                    <p:anim calcmode="lin" valueType="num">
                                      <p:cBhvr additive="base">
                                        <p:cTn id="39"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4">
                                            <p:txEl>
                                              <p:pRg st="1" end="1"/>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4">
                                            <p:txEl>
                                              <p:pRg st="2" end="2"/>
                                            </p:txEl>
                                          </p:spTgt>
                                        </p:tgtEl>
                                        <p:attrNameLst>
                                          <p:attrName>style.visibility</p:attrName>
                                        </p:attrNameLst>
                                      </p:cBhvr>
                                      <p:to>
                                        <p:strVal val="visible"/>
                                      </p:to>
                                    </p:set>
                                    <p:anim calcmode="lin" valueType="num">
                                      <p:cBhvr additive="base">
                                        <p:cTn id="43"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2" end="2"/>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
                                            <p:txEl>
                                              <p:pRg st="3" end="3"/>
                                            </p:txEl>
                                          </p:spTgt>
                                        </p:tgtEl>
                                        <p:attrNameLst>
                                          <p:attrName>style.visibility</p:attrName>
                                        </p:attrNameLst>
                                      </p:cBhvr>
                                      <p:to>
                                        <p:strVal val="visible"/>
                                      </p:to>
                                    </p:set>
                                    <p:anim calcmode="lin" valueType="num">
                                      <p:cBhvr additive="base">
                                        <p:cTn id="47"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txEl>
                                              <p:pRg st="3" end="3"/>
                                            </p:txEl>
                                          </p:spTgt>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4">
                                            <p:txEl>
                                              <p:pRg st="4" end="4"/>
                                            </p:txEl>
                                          </p:spTgt>
                                        </p:tgtEl>
                                        <p:attrNameLst>
                                          <p:attrName>style.visibility</p:attrName>
                                        </p:attrNameLst>
                                      </p:cBhvr>
                                      <p:to>
                                        <p:strVal val="visible"/>
                                      </p:to>
                                    </p:set>
                                    <p:anim calcmode="lin" valueType="num">
                                      <p:cBhvr additive="base">
                                        <p:cTn id="51"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4">
                                            <p:txEl>
                                              <p:pRg st="4" end="4"/>
                                            </p:txEl>
                                          </p:spTgt>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4">
                                            <p:txEl>
                                              <p:pRg st="5" end="5"/>
                                            </p:txEl>
                                          </p:spTgt>
                                        </p:tgtEl>
                                        <p:attrNameLst>
                                          <p:attrName>style.visibility</p:attrName>
                                        </p:attrNameLst>
                                      </p:cBhvr>
                                      <p:to>
                                        <p:strVal val="visible"/>
                                      </p:to>
                                    </p:set>
                                    <p:anim calcmode="lin" valueType="num">
                                      <p:cBhvr additive="base">
                                        <p:cTn id="55"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4">
                                            <p:txEl>
                                              <p:pRg st="5" end="5"/>
                                            </p:txEl>
                                          </p:spTgt>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4">
                                            <p:txEl>
                                              <p:pRg st="6" end="6"/>
                                            </p:txEl>
                                          </p:spTgt>
                                        </p:tgtEl>
                                        <p:attrNameLst>
                                          <p:attrName>style.visibility</p:attrName>
                                        </p:attrNameLst>
                                      </p:cBhvr>
                                      <p:to>
                                        <p:strVal val="visible"/>
                                      </p:to>
                                    </p:set>
                                    <p:anim calcmode="lin" valueType="num">
                                      <p:cBhvr additive="base">
                                        <p:cTn id="59"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6"/>
                                        </p:tgtEl>
                                        <p:attrNameLst>
                                          <p:attrName>style.visibility</p:attrName>
                                        </p:attrNameLst>
                                      </p:cBhvr>
                                      <p:to>
                                        <p:strVal val="visible"/>
                                      </p:to>
                                    </p:set>
                                    <p:anim calcmode="lin" valueType="num">
                                      <p:cBhvr additive="base">
                                        <p:cTn id="65" dur="500" fill="hold"/>
                                        <p:tgtEl>
                                          <p:spTgt spid="6"/>
                                        </p:tgtEl>
                                        <p:attrNameLst>
                                          <p:attrName>ppt_x</p:attrName>
                                        </p:attrNameLst>
                                      </p:cBhvr>
                                      <p:tavLst>
                                        <p:tav tm="0">
                                          <p:val>
                                            <p:strVal val="#ppt_x"/>
                                          </p:val>
                                        </p:tav>
                                        <p:tav tm="100000">
                                          <p:val>
                                            <p:strVal val="#ppt_x"/>
                                          </p:val>
                                        </p:tav>
                                      </p:tavLst>
                                    </p:anim>
                                    <p:anim calcmode="lin" valueType="num">
                                      <p:cBhvr additive="base">
                                        <p:cTn id="6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4">
                                            <p:txEl>
                                              <p:pRg st="7" end="7"/>
                                            </p:txEl>
                                          </p:spTgt>
                                        </p:tgtEl>
                                        <p:attrNameLst>
                                          <p:attrName>style.visibility</p:attrName>
                                        </p:attrNameLst>
                                      </p:cBhvr>
                                      <p:to>
                                        <p:strVal val="visible"/>
                                      </p:to>
                                    </p:set>
                                    <p:anim calcmode="lin" valueType="num">
                                      <p:cBhvr additive="base">
                                        <p:cTn id="71"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7962FAD9-B79C-401E-89E1-2B7B248FD46E}"/>
              </a:ext>
            </a:extLst>
          </p:cNvPr>
          <p:cNvSpPr/>
          <p:nvPr/>
        </p:nvSpPr>
        <p:spPr>
          <a:xfrm>
            <a:off x="2009775" y="703838"/>
            <a:ext cx="7972425" cy="2169825"/>
          </a:xfrm>
          <a:prstGeom prst="rect">
            <a:avLst/>
          </a:prstGeom>
        </p:spPr>
        <p:txBody>
          <a:bodyPr wrap="square">
            <a:spAutoFit/>
          </a:bodyPr>
          <a:lstStyle/>
          <a:p>
            <a:pPr algn="ctr"/>
            <a:r>
              <a:rPr lang="en-US" sz="5000" b="1" dirty="0">
                <a:latin typeface="Times New Roman" panose="02020603050405020304" pitchFamily="18" charset="0"/>
                <a:cs typeface="Times New Roman" panose="02020603050405020304" pitchFamily="18" charset="0"/>
              </a:rPr>
              <a:t>Algorithm Analysis</a:t>
            </a:r>
          </a:p>
          <a:p>
            <a:pPr algn="ctr"/>
            <a:r>
              <a:rPr lang="en-US" sz="5000" b="1" dirty="0" smtClean="0">
                <a:latin typeface="Times New Roman" panose="02020603050405020304" pitchFamily="18" charset="0"/>
                <a:cs typeface="Times New Roman" panose="02020603050405020304" pitchFamily="18" charset="0"/>
              </a:rPr>
              <a:t>and Design </a:t>
            </a:r>
          </a:p>
          <a:p>
            <a:pPr algn="ctr"/>
            <a:r>
              <a:rPr lang="en-US" sz="3500" b="1" dirty="0" smtClean="0">
                <a:latin typeface="Times New Roman" panose="02020603050405020304" pitchFamily="18" charset="0"/>
                <a:cs typeface="Times New Roman" panose="02020603050405020304" pitchFamily="18" charset="0"/>
              </a:rPr>
              <a:t>ETCS-301</a:t>
            </a:r>
            <a:endParaRPr lang="en-US" sz="3500" b="1"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 xmlns:a16="http://schemas.microsoft.com/office/drawing/2014/main" id="{7962FAD9-B79C-401E-89E1-2B7B248FD46E}"/>
              </a:ext>
            </a:extLst>
          </p:cNvPr>
          <p:cNvSpPr/>
          <p:nvPr/>
        </p:nvSpPr>
        <p:spPr>
          <a:xfrm>
            <a:off x="2082803" y="3780031"/>
            <a:ext cx="7972425" cy="1477328"/>
          </a:xfrm>
          <a:prstGeom prst="rect">
            <a:avLst/>
          </a:prstGeom>
        </p:spPr>
        <p:txBody>
          <a:bodyPr wrap="square">
            <a:spAutoFit/>
          </a:bodyPr>
          <a:lstStyle/>
          <a:p>
            <a:pPr algn="ctr"/>
            <a:r>
              <a:rPr lang="en-US" sz="3000" b="1" dirty="0" smtClean="0">
                <a:latin typeface="Times New Roman" panose="02020603050405020304" pitchFamily="18" charset="0"/>
                <a:cs typeface="Times New Roman" panose="02020603050405020304" pitchFamily="18" charset="0"/>
              </a:rPr>
              <a:t>Dr. Deepak Gupta</a:t>
            </a:r>
          </a:p>
          <a:p>
            <a:pPr algn="ctr"/>
            <a:r>
              <a:rPr lang="en-US" sz="2000" b="1" dirty="0" smtClean="0">
                <a:latin typeface="Times New Roman" panose="02020603050405020304" pitchFamily="18" charset="0"/>
                <a:cs typeface="Times New Roman" panose="02020603050405020304" pitchFamily="18" charset="0"/>
              </a:rPr>
              <a:t>Computer Science &amp; Engineering</a:t>
            </a:r>
          </a:p>
          <a:p>
            <a:pPr algn="ctr"/>
            <a:r>
              <a:rPr lang="en-US" sz="2000" b="1" dirty="0" smtClean="0">
                <a:latin typeface="Times New Roman" panose="02020603050405020304" pitchFamily="18" charset="0"/>
                <a:cs typeface="Times New Roman" panose="02020603050405020304" pitchFamily="18" charset="0"/>
              </a:rPr>
              <a:t>Maharaja </a:t>
            </a:r>
            <a:r>
              <a:rPr lang="en-US" sz="2000" b="1" dirty="0" err="1" smtClean="0">
                <a:latin typeface="Times New Roman" panose="02020603050405020304" pitchFamily="18" charset="0"/>
                <a:cs typeface="Times New Roman" panose="02020603050405020304" pitchFamily="18" charset="0"/>
              </a:rPr>
              <a:t>Agrasen</a:t>
            </a:r>
            <a:r>
              <a:rPr lang="en-US" sz="2000" b="1" dirty="0" smtClean="0">
                <a:latin typeface="Times New Roman" panose="02020603050405020304" pitchFamily="18" charset="0"/>
                <a:cs typeface="Times New Roman" panose="02020603050405020304" pitchFamily="18" charset="0"/>
              </a:rPr>
              <a:t> Institute of Technology</a:t>
            </a:r>
            <a:r>
              <a:rPr lang="en-US" sz="2000" b="1" smtClean="0">
                <a:latin typeface="Times New Roman" panose="02020603050405020304" pitchFamily="18" charset="0"/>
                <a:cs typeface="Times New Roman" panose="02020603050405020304" pitchFamily="18" charset="0"/>
              </a:rPr>
              <a:t>, Delhi (GSIPU)</a:t>
            </a:r>
            <a:endParaRPr lang="en-US" sz="2000" b="1" dirty="0" smtClean="0">
              <a:latin typeface="Times New Roman" panose="02020603050405020304" pitchFamily="18" charset="0"/>
              <a:cs typeface="Times New Roman" panose="02020603050405020304" pitchFamily="18" charset="0"/>
            </a:endParaRPr>
          </a:p>
          <a:p>
            <a:pPr algn="ctr"/>
            <a:r>
              <a:rPr lang="en-US" sz="2000" b="1" dirty="0" smtClean="0">
                <a:latin typeface="Times New Roman" panose="02020603050405020304" pitchFamily="18" charset="0"/>
                <a:cs typeface="Times New Roman" panose="02020603050405020304" pitchFamily="18" charset="0"/>
              </a:rPr>
              <a:t>Email: drdeepakgupta.cse@gmail.com, </a:t>
            </a:r>
            <a:r>
              <a:rPr lang="en-US" sz="2000" b="1" dirty="0" err="1" smtClean="0">
                <a:latin typeface="Times New Roman" panose="02020603050405020304" pitchFamily="18" charset="0"/>
                <a:cs typeface="Times New Roman" panose="02020603050405020304" pitchFamily="18" charset="0"/>
              </a:rPr>
              <a:t>deepakgupta@mait.ac.in</a:t>
            </a: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392256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1" y="304286"/>
            <a:ext cx="4956018" cy="6363536"/>
          </a:xfrm>
        </p:spPr>
        <p:txBody>
          <a:bodyPr>
            <a:normAutofit/>
          </a:bodyPr>
          <a:lstStyle/>
          <a:p>
            <a:pPr marL="0" indent="0">
              <a:buNone/>
            </a:pPr>
            <a:r>
              <a:rPr lang="en-US" dirty="0" smtClean="0"/>
              <a:t>Sample(n)</a:t>
            </a:r>
          </a:p>
          <a:p>
            <a:pPr marL="0" indent="0">
              <a:buNone/>
            </a:pPr>
            <a:r>
              <a:rPr lang="en-US" dirty="0" smtClean="0"/>
              <a:t>{</a:t>
            </a:r>
          </a:p>
          <a:p>
            <a:pPr marL="0" indent="0">
              <a:buNone/>
            </a:pPr>
            <a:r>
              <a:rPr lang="en-US" dirty="0" smtClean="0"/>
              <a:t>   For (</a:t>
            </a:r>
            <a:r>
              <a:rPr lang="en-US" dirty="0" err="1" smtClean="0"/>
              <a:t>i</a:t>
            </a:r>
            <a:r>
              <a:rPr lang="en-US" dirty="0" smtClean="0"/>
              <a:t>=0; </a:t>
            </a:r>
            <a:r>
              <a:rPr lang="en-US" dirty="0" err="1" smtClean="0"/>
              <a:t>i</a:t>
            </a:r>
            <a:r>
              <a:rPr lang="en-US" dirty="0" smtClean="0"/>
              <a:t>&lt;n; </a:t>
            </a:r>
            <a:r>
              <a:rPr lang="en-US" dirty="0" err="1" smtClean="0"/>
              <a:t>i</a:t>
            </a:r>
            <a:r>
              <a:rPr lang="en-US" dirty="0" smtClean="0"/>
              <a:t>++)                        </a:t>
            </a:r>
          </a:p>
          <a:p>
            <a:pPr marL="0" indent="0">
              <a:buNone/>
            </a:pPr>
            <a:r>
              <a:rPr lang="en-US" dirty="0" smtClean="0"/>
              <a:t>   {</a:t>
            </a:r>
          </a:p>
          <a:p>
            <a:pPr marL="0" indent="0">
              <a:buNone/>
            </a:pPr>
            <a:r>
              <a:rPr lang="en-US" dirty="0" smtClean="0"/>
              <a:t>      </a:t>
            </a:r>
            <a:r>
              <a:rPr lang="en-US" dirty="0" err="1" smtClean="0"/>
              <a:t>Printf</a:t>
            </a:r>
            <a:r>
              <a:rPr lang="en-US" dirty="0" smtClean="0"/>
              <a:t>(“%d”, </a:t>
            </a:r>
            <a:r>
              <a:rPr lang="en-US" dirty="0" err="1" smtClean="0"/>
              <a:t>i</a:t>
            </a:r>
            <a:r>
              <a:rPr lang="en-US" dirty="0" smtClean="0"/>
              <a:t>);</a:t>
            </a:r>
          </a:p>
          <a:p>
            <a:pPr marL="0" indent="0">
              <a:buNone/>
            </a:pPr>
            <a:r>
              <a:rPr lang="en-US" dirty="0"/>
              <a:t> </a:t>
            </a:r>
            <a:r>
              <a:rPr lang="en-US" dirty="0" smtClean="0"/>
              <a:t>   }</a:t>
            </a:r>
          </a:p>
          <a:p>
            <a:pPr marL="0" indent="0">
              <a:buNone/>
            </a:pPr>
            <a:r>
              <a:rPr lang="en-US" dirty="0"/>
              <a:t> </a:t>
            </a:r>
            <a:r>
              <a:rPr lang="en-US" dirty="0" smtClean="0"/>
              <a:t>   For (j=0; j&lt;n; j++)</a:t>
            </a:r>
          </a:p>
          <a:p>
            <a:pPr marL="0" indent="0">
              <a:buNone/>
            </a:pPr>
            <a:r>
              <a:rPr lang="en-US" dirty="0" smtClean="0"/>
              <a:t>    {</a:t>
            </a:r>
          </a:p>
          <a:p>
            <a:pPr marL="0" indent="0">
              <a:buNone/>
            </a:pPr>
            <a:r>
              <a:rPr lang="en-US" dirty="0"/>
              <a:t> </a:t>
            </a:r>
            <a:r>
              <a:rPr lang="en-US" dirty="0" smtClean="0"/>
              <a:t>       </a:t>
            </a:r>
            <a:r>
              <a:rPr lang="en-US" dirty="0" err="1"/>
              <a:t>Printf</a:t>
            </a:r>
            <a:r>
              <a:rPr lang="en-US" dirty="0"/>
              <a:t>(“%d”, </a:t>
            </a:r>
            <a:r>
              <a:rPr lang="en-US" dirty="0" smtClean="0"/>
              <a:t>j)</a:t>
            </a:r>
            <a:r>
              <a:rPr lang="en-US" dirty="0"/>
              <a:t>;</a:t>
            </a:r>
            <a:endParaRPr lang="en-US" dirty="0" smtClean="0"/>
          </a:p>
          <a:p>
            <a:pPr marL="0" indent="0">
              <a:buNone/>
            </a:pPr>
            <a:r>
              <a:rPr lang="en-US" dirty="0"/>
              <a:t> </a:t>
            </a:r>
            <a:r>
              <a:rPr lang="en-US" dirty="0" smtClean="0"/>
              <a:t>    }</a:t>
            </a:r>
          </a:p>
          <a:p>
            <a:pPr marL="0" indent="0">
              <a:buNone/>
            </a:pPr>
            <a:r>
              <a:rPr lang="en-US" dirty="0"/>
              <a:t>}</a:t>
            </a:r>
          </a:p>
        </p:txBody>
      </p:sp>
      <p:graphicFrame>
        <p:nvGraphicFramePr>
          <p:cNvPr id="5" name="Table 4"/>
          <p:cNvGraphicFramePr>
            <a:graphicFrameLocks noGrp="1"/>
          </p:cNvGraphicFramePr>
          <p:nvPr>
            <p:extLst>
              <p:ext uri="{D42A27DB-BD31-4B8C-83A1-F6EECF244321}">
                <p14:modId xmlns:p14="http://schemas.microsoft.com/office/powerpoint/2010/main" val="2794236708"/>
              </p:ext>
            </p:extLst>
          </p:nvPr>
        </p:nvGraphicFramePr>
        <p:xfrm>
          <a:off x="6080016" y="468301"/>
          <a:ext cx="5614251" cy="6179280"/>
        </p:xfrm>
        <a:graphic>
          <a:graphicData uri="http://schemas.openxmlformats.org/drawingml/2006/table">
            <a:tbl>
              <a:tblPr firstRow="1" bandRow="1">
                <a:tableStyleId>{5C22544A-7EE6-4342-B048-85BDC9FD1C3A}</a:tableStyleId>
              </a:tblPr>
              <a:tblGrid>
                <a:gridCol w="1871417"/>
                <a:gridCol w="1871417"/>
                <a:gridCol w="1871417"/>
              </a:tblGrid>
              <a:tr h="682692">
                <a:tc>
                  <a:txBody>
                    <a:bodyPr/>
                    <a:lstStyle/>
                    <a:p>
                      <a:pPr algn="ctr"/>
                      <a:r>
                        <a:rPr lang="en-US" dirty="0" smtClean="0"/>
                        <a:t>Cost</a:t>
                      </a:r>
                      <a:endParaRPr lang="en-US" dirty="0"/>
                    </a:p>
                  </a:txBody>
                  <a:tcPr/>
                </a:tc>
                <a:tc>
                  <a:txBody>
                    <a:bodyPr/>
                    <a:lstStyle/>
                    <a:p>
                      <a:pPr algn="ctr"/>
                      <a:r>
                        <a:rPr lang="en-US" dirty="0" smtClean="0"/>
                        <a:t>Repetition</a:t>
                      </a:r>
                      <a:endParaRPr lang="en-US" dirty="0"/>
                    </a:p>
                  </a:txBody>
                  <a:tcPr/>
                </a:tc>
                <a:tc>
                  <a:txBody>
                    <a:bodyPr/>
                    <a:lstStyle/>
                    <a:p>
                      <a:pPr algn="ctr"/>
                      <a:r>
                        <a:rPr lang="en-US" dirty="0" smtClean="0"/>
                        <a:t>Total</a:t>
                      </a:r>
                      <a:endParaRPr lang="en-US" dirty="0"/>
                    </a:p>
                  </a:txBody>
                  <a:tcPr/>
                </a:tc>
              </a:tr>
              <a:tr h="1111304">
                <a:tc>
                  <a:txBody>
                    <a:bodyPr/>
                    <a:lstStyle/>
                    <a:p>
                      <a:r>
                        <a:rPr lang="en-US" dirty="0" smtClean="0"/>
                        <a:t>1+1+1</a:t>
                      </a:r>
                      <a:endParaRPr lang="en-US" dirty="0"/>
                    </a:p>
                  </a:txBody>
                  <a:tcPr/>
                </a:tc>
                <a:tc>
                  <a:txBody>
                    <a:bodyPr/>
                    <a:lstStyle/>
                    <a:p>
                      <a:r>
                        <a:rPr lang="en-US" dirty="0" smtClean="0"/>
                        <a:t>1+(n+1)+n</a:t>
                      </a:r>
                      <a:endParaRPr lang="en-US" dirty="0"/>
                    </a:p>
                  </a:txBody>
                  <a:tcPr/>
                </a:tc>
                <a:tc>
                  <a:txBody>
                    <a:bodyPr/>
                    <a:lstStyle/>
                    <a:p>
                      <a:r>
                        <a:rPr lang="en-US" dirty="0" smtClean="0"/>
                        <a:t>2n+2</a:t>
                      </a:r>
                      <a:endParaRPr lang="en-US" dirty="0"/>
                    </a:p>
                  </a:txBody>
                  <a:tcPr/>
                </a:tc>
              </a:tr>
              <a:tr h="1096321">
                <a:tc>
                  <a:txBody>
                    <a:bodyPr/>
                    <a:lstStyle/>
                    <a:p>
                      <a:r>
                        <a:rPr lang="en-US" dirty="0" smtClean="0"/>
                        <a:t>1</a:t>
                      </a:r>
                      <a:endParaRPr lang="en-US" dirty="0"/>
                    </a:p>
                  </a:txBody>
                  <a:tcPr/>
                </a:tc>
                <a:tc>
                  <a:txBody>
                    <a:bodyPr/>
                    <a:lstStyle/>
                    <a:p>
                      <a:r>
                        <a:rPr lang="en-US" dirty="0" smtClean="0"/>
                        <a:t>n</a:t>
                      </a:r>
                    </a:p>
                  </a:txBody>
                  <a:tcPr/>
                </a:tc>
                <a:tc>
                  <a:txBody>
                    <a:bodyPr/>
                    <a:lstStyle/>
                    <a:p>
                      <a:r>
                        <a:rPr lang="en-US" dirty="0" smtClean="0"/>
                        <a:t>n</a:t>
                      </a:r>
                      <a:endParaRPr lang="en-US" dirty="0"/>
                    </a:p>
                  </a:txBody>
                  <a:tcPr/>
                </a:tc>
              </a:tr>
              <a:tr h="1096321">
                <a:tc>
                  <a:txBody>
                    <a:bodyPr/>
                    <a:lstStyle/>
                    <a:p>
                      <a:r>
                        <a:rPr lang="en-US" dirty="0" smtClean="0"/>
                        <a:t>1+1+1</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1+(n+1)+n</a:t>
                      </a:r>
                    </a:p>
                    <a:p>
                      <a:endParaRPr lang="en-US" dirty="0"/>
                    </a:p>
                  </a:txBody>
                  <a:tcPr/>
                </a:tc>
                <a:tc>
                  <a:txBody>
                    <a:bodyPr/>
                    <a:lstStyle/>
                    <a:p>
                      <a:r>
                        <a:rPr lang="en-US" dirty="0" smtClean="0"/>
                        <a:t>2n+2</a:t>
                      </a:r>
                      <a:endParaRPr lang="en-US" dirty="0"/>
                    </a:p>
                  </a:txBody>
                  <a:tcPr/>
                </a:tc>
              </a:tr>
              <a:tr h="1096321">
                <a:tc>
                  <a:txBody>
                    <a:bodyPr/>
                    <a:lstStyle/>
                    <a:p>
                      <a:r>
                        <a:rPr lang="en-US" dirty="0" smtClean="0"/>
                        <a:t>1</a:t>
                      </a:r>
                      <a:endParaRPr lang="en-US" dirty="0"/>
                    </a:p>
                  </a:txBody>
                  <a:tcPr/>
                </a:tc>
                <a:tc>
                  <a:txBody>
                    <a:bodyPr/>
                    <a:lstStyle/>
                    <a:p>
                      <a:r>
                        <a:rPr lang="en-US" dirty="0" smtClean="0"/>
                        <a:t>n</a:t>
                      </a:r>
                      <a:endParaRPr lang="en-US" dirty="0"/>
                    </a:p>
                  </a:txBody>
                  <a:tcPr/>
                </a:tc>
                <a:tc>
                  <a:txBody>
                    <a:bodyPr/>
                    <a:lstStyle/>
                    <a:p>
                      <a:r>
                        <a:rPr lang="en-US" dirty="0" smtClean="0"/>
                        <a:t>n</a:t>
                      </a:r>
                      <a:endParaRPr lang="en-US" dirty="0"/>
                    </a:p>
                  </a:txBody>
                  <a:tcPr/>
                </a:tc>
              </a:tr>
              <a:tr h="1096321">
                <a:tc gridSpan="2">
                  <a:txBody>
                    <a:bodyPr/>
                    <a:lstStyle/>
                    <a:p>
                      <a:endParaRPr lang="en-US" dirty="0"/>
                    </a:p>
                  </a:txBody>
                  <a:tcPr/>
                </a:tc>
                <a:tc hMerge="1">
                  <a:txBody>
                    <a:bodyPr/>
                    <a:lstStyle/>
                    <a:p>
                      <a:endParaRPr lang="en-US" dirty="0"/>
                    </a:p>
                  </a:txBody>
                  <a:tcPr/>
                </a:tc>
                <a:tc>
                  <a:txBody>
                    <a:bodyPr/>
                    <a:lstStyle/>
                    <a:p>
                      <a:r>
                        <a:rPr lang="en-US" b="1" dirty="0" smtClean="0"/>
                        <a:t>6n+4</a:t>
                      </a:r>
                      <a:endParaRPr lang="en-US" b="1" dirty="0"/>
                    </a:p>
                  </a:txBody>
                  <a:tcPr/>
                </a:tc>
              </a:tr>
            </a:tbl>
          </a:graphicData>
        </a:graphic>
      </p:graphicFrame>
    </p:spTree>
    <p:extLst>
      <p:ext uri="{BB962C8B-B14F-4D97-AF65-F5344CB8AC3E}">
        <p14:creationId xmlns:p14="http://schemas.microsoft.com/office/powerpoint/2010/main" val="8261459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
                                        </p:tgtEl>
                                        <p:attrNameLst>
                                          <p:attrName>fillcolor</p:attrName>
                                        </p:attrNameLst>
                                      </p:cBhvr>
                                      <p:to>
                                        <a:schemeClr val="accent2"/>
                                      </p:to>
                                    </p:animClr>
                                    <p:set>
                                      <p:cBhvr>
                                        <p:cTn id="7" dur="2000" fill="hold"/>
                                        <p:tgtEl>
                                          <p:spTgt spid="3"/>
                                        </p:tgtEl>
                                        <p:attrNameLst>
                                          <p:attrName>fill.type</p:attrName>
                                        </p:attrNameLst>
                                      </p:cBhvr>
                                      <p:to>
                                        <p:strVal val="solid"/>
                                      </p:to>
                                    </p:set>
                                    <p:set>
                                      <p:cBhvr>
                                        <p:cTn id="8" dur="2000" fill="hold"/>
                                        <p:tgtEl>
                                          <p:spTgt spid="3"/>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1" y="304286"/>
            <a:ext cx="4956018" cy="6363536"/>
          </a:xfrm>
        </p:spPr>
        <p:txBody>
          <a:bodyPr/>
          <a:lstStyle/>
          <a:p>
            <a:pPr marL="0" indent="0">
              <a:buNone/>
            </a:pPr>
            <a:r>
              <a:rPr lang="en-US" dirty="0" err="1" smtClean="0"/>
              <a:t>Mat_Add</a:t>
            </a:r>
            <a:r>
              <a:rPr lang="en-US" dirty="0" smtClean="0"/>
              <a:t>(A, B, C, m, n)</a:t>
            </a:r>
          </a:p>
          <a:p>
            <a:pPr marL="0" indent="0">
              <a:buNone/>
            </a:pPr>
            <a:r>
              <a:rPr lang="en-US" dirty="0" smtClean="0"/>
              <a:t>{</a:t>
            </a:r>
          </a:p>
          <a:p>
            <a:pPr marL="0" indent="0">
              <a:buNone/>
            </a:pPr>
            <a:r>
              <a:rPr lang="en-US" dirty="0" smtClean="0"/>
              <a:t>   For (</a:t>
            </a:r>
            <a:r>
              <a:rPr lang="en-US" dirty="0" err="1" smtClean="0"/>
              <a:t>i</a:t>
            </a:r>
            <a:r>
              <a:rPr lang="en-US" dirty="0" smtClean="0"/>
              <a:t>=0; </a:t>
            </a:r>
            <a:r>
              <a:rPr lang="en-US" dirty="0" err="1" smtClean="0"/>
              <a:t>i</a:t>
            </a:r>
            <a:r>
              <a:rPr lang="en-US" dirty="0" smtClean="0"/>
              <a:t>&lt;n; </a:t>
            </a:r>
            <a:r>
              <a:rPr lang="en-US" dirty="0" err="1" smtClean="0"/>
              <a:t>i</a:t>
            </a:r>
            <a:r>
              <a:rPr lang="en-US" dirty="0" smtClean="0"/>
              <a:t>++)                        </a:t>
            </a:r>
          </a:p>
          <a:p>
            <a:pPr marL="0" indent="0">
              <a:buNone/>
            </a:pPr>
            <a:r>
              <a:rPr lang="en-US" dirty="0" smtClean="0"/>
              <a:t>   {</a:t>
            </a:r>
          </a:p>
          <a:p>
            <a:pPr marL="0" indent="0">
              <a:buNone/>
            </a:pPr>
            <a:r>
              <a:rPr lang="en-US" dirty="0" smtClean="0"/>
              <a:t>      For (j=0; j&lt;n; j++)</a:t>
            </a:r>
          </a:p>
          <a:p>
            <a:pPr marL="0" indent="0">
              <a:buNone/>
            </a:pPr>
            <a:r>
              <a:rPr lang="en-US" dirty="0" smtClean="0"/>
              <a:t>       {</a:t>
            </a:r>
          </a:p>
          <a:p>
            <a:pPr marL="0" indent="0">
              <a:buNone/>
            </a:pPr>
            <a:r>
              <a:rPr lang="en-US" dirty="0"/>
              <a:t> </a:t>
            </a:r>
            <a:r>
              <a:rPr lang="en-US" dirty="0" smtClean="0"/>
              <a:t>         C[</a:t>
            </a:r>
            <a:r>
              <a:rPr lang="en-US" dirty="0" err="1" smtClean="0"/>
              <a:t>i,j</a:t>
            </a:r>
            <a:r>
              <a:rPr lang="en-US" dirty="0" smtClean="0"/>
              <a:t>] = A[</a:t>
            </a:r>
            <a:r>
              <a:rPr lang="en-US" dirty="0" err="1" smtClean="0"/>
              <a:t>i,j</a:t>
            </a:r>
            <a:r>
              <a:rPr lang="en-US" dirty="0" smtClean="0"/>
              <a:t>]+B[</a:t>
            </a:r>
            <a:r>
              <a:rPr lang="en-US" dirty="0" err="1" smtClean="0"/>
              <a:t>i,j</a:t>
            </a:r>
            <a:r>
              <a:rPr lang="en-US" dirty="0" smtClean="0"/>
              <a:t>];</a:t>
            </a:r>
          </a:p>
          <a:p>
            <a:pPr marL="0" indent="0">
              <a:buNone/>
            </a:pPr>
            <a:r>
              <a:rPr lang="en-US" dirty="0"/>
              <a:t> </a:t>
            </a:r>
            <a:r>
              <a:rPr lang="en-US" dirty="0" smtClean="0"/>
              <a:t>       }</a:t>
            </a:r>
          </a:p>
          <a:p>
            <a:pPr marL="0" indent="0">
              <a:buNone/>
            </a:pPr>
            <a:r>
              <a:rPr lang="en-US" dirty="0"/>
              <a:t> </a:t>
            </a:r>
            <a:r>
              <a:rPr lang="en-US" dirty="0" smtClean="0"/>
              <a:t>   }</a:t>
            </a:r>
          </a:p>
          <a:p>
            <a:pPr marL="0" indent="0">
              <a:buNone/>
            </a:pPr>
            <a:r>
              <a:rPr lang="en-US" dirty="0"/>
              <a:t>}</a:t>
            </a:r>
          </a:p>
        </p:txBody>
      </p:sp>
      <p:graphicFrame>
        <p:nvGraphicFramePr>
          <p:cNvPr id="5" name="Table 4"/>
          <p:cNvGraphicFramePr>
            <a:graphicFrameLocks noGrp="1"/>
          </p:cNvGraphicFramePr>
          <p:nvPr>
            <p:extLst>
              <p:ext uri="{D42A27DB-BD31-4B8C-83A1-F6EECF244321}">
                <p14:modId xmlns:p14="http://schemas.microsoft.com/office/powerpoint/2010/main" val="860769991"/>
              </p:ext>
            </p:extLst>
          </p:nvPr>
        </p:nvGraphicFramePr>
        <p:xfrm>
          <a:off x="6080016" y="468301"/>
          <a:ext cx="5614251" cy="5082959"/>
        </p:xfrm>
        <a:graphic>
          <a:graphicData uri="http://schemas.openxmlformats.org/drawingml/2006/table">
            <a:tbl>
              <a:tblPr firstRow="1" bandRow="1">
                <a:tableStyleId>{5C22544A-7EE6-4342-B048-85BDC9FD1C3A}</a:tableStyleId>
              </a:tblPr>
              <a:tblGrid>
                <a:gridCol w="1871417"/>
                <a:gridCol w="1871417"/>
                <a:gridCol w="1871417"/>
              </a:tblGrid>
              <a:tr h="682692">
                <a:tc>
                  <a:txBody>
                    <a:bodyPr/>
                    <a:lstStyle/>
                    <a:p>
                      <a:pPr algn="ctr"/>
                      <a:r>
                        <a:rPr lang="en-US" dirty="0" smtClean="0"/>
                        <a:t>Cost</a:t>
                      </a:r>
                      <a:endParaRPr lang="en-US" dirty="0"/>
                    </a:p>
                  </a:txBody>
                  <a:tcPr/>
                </a:tc>
                <a:tc>
                  <a:txBody>
                    <a:bodyPr/>
                    <a:lstStyle/>
                    <a:p>
                      <a:pPr algn="ctr"/>
                      <a:r>
                        <a:rPr lang="en-US" dirty="0" smtClean="0"/>
                        <a:t>Repetition</a:t>
                      </a:r>
                      <a:endParaRPr lang="en-US" dirty="0"/>
                    </a:p>
                  </a:txBody>
                  <a:tcPr/>
                </a:tc>
                <a:tc>
                  <a:txBody>
                    <a:bodyPr/>
                    <a:lstStyle/>
                    <a:p>
                      <a:pPr algn="ctr"/>
                      <a:r>
                        <a:rPr lang="en-US" dirty="0" smtClean="0"/>
                        <a:t>Total</a:t>
                      </a:r>
                      <a:endParaRPr lang="en-US" dirty="0"/>
                    </a:p>
                  </a:txBody>
                  <a:tcPr/>
                </a:tc>
              </a:tr>
              <a:tr h="1111304">
                <a:tc>
                  <a:txBody>
                    <a:bodyPr/>
                    <a:lstStyle/>
                    <a:p>
                      <a:r>
                        <a:rPr lang="en-US" dirty="0" smtClean="0"/>
                        <a:t>1+1+1</a:t>
                      </a:r>
                      <a:endParaRPr lang="en-US" dirty="0"/>
                    </a:p>
                  </a:txBody>
                  <a:tcPr/>
                </a:tc>
                <a:tc>
                  <a:txBody>
                    <a:bodyPr/>
                    <a:lstStyle/>
                    <a:p>
                      <a:r>
                        <a:rPr lang="en-US" dirty="0" smtClean="0"/>
                        <a:t>1+(n+1)+n</a:t>
                      </a:r>
                      <a:endParaRPr lang="en-US" dirty="0"/>
                    </a:p>
                  </a:txBody>
                  <a:tcPr/>
                </a:tc>
                <a:tc>
                  <a:txBody>
                    <a:bodyPr/>
                    <a:lstStyle/>
                    <a:p>
                      <a:r>
                        <a:rPr lang="en-US" dirty="0" smtClean="0"/>
                        <a:t>2n+2</a:t>
                      </a:r>
                      <a:endParaRPr lang="en-US" dirty="0"/>
                    </a:p>
                  </a:txBody>
                  <a:tcPr/>
                </a:tc>
              </a:tr>
              <a:tr h="1096321">
                <a:tc>
                  <a:txBody>
                    <a:bodyPr/>
                    <a:lstStyle/>
                    <a:p>
                      <a:r>
                        <a:rPr lang="en-US" dirty="0" smtClean="0"/>
                        <a:t>1+1+1</a:t>
                      </a:r>
                      <a:endParaRPr lang="en-US" dirty="0"/>
                    </a:p>
                  </a:txBody>
                  <a:tcPr/>
                </a:tc>
                <a:tc>
                  <a:txBody>
                    <a:bodyPr/>
                    <a:lstStyle/>
                    <a:p>
                      <a:r>
                        <a:rPr lang="en-US" dirty="0" smtClean="0"/>
                        <a:t>(1+(m+1)+m)n</a:t>
                      </a:r>
                    </a:p>
                  </a:txBody>
                  <a:tcPr/>
                </a:tc>
                <a:tc>
                  <a:txBody>
                    <a:bodyPr/>
                    <a:lstStyle/>
                    <a:p>
                      <a:r>
                        <a:rPr lang="en-US" dirty="0" smtClean="0"/>
                        <a:t>2mn+2n</a:t>
                      </a:r>
                      <a:endParaRPr lang="en-US" dirty="0"/>
                    </a:p>
                  </a:txBody>
                  <a:tcPr/>
                </a:tc>
              </a:tr>
              <a:tr h="1096321">
                <a:tc>
                  <a:txBody>
                    <a:bodyPr/>
                    <a:lstStyle/>
                    <a:p>
                      <a:r>
                        <a:rPr lang="en-US" dirty="0" smtClean="0"/>
                        <a:t>2</a:t>
                      </a:r>
                      <a:endParaRPr lang="en-US" dirty="0"/>
                    </a:p>
                  </a:txBody>
                  <a:tcPr/>
                </a:tc>
                <a:tc>
                  <a:txBody>
                    <a:bodyPr/>
                    <a:lstStyle/>
                    <a:p>
                      <a:r>
                        <a:rPr lang="en-US" dirty="0" smtClean="0"/>
                        <a:t>m*n</a:t>
                      </a:r>
                      <a:endParaRPr lang="en-US" dirty="0"/>
                    </a:p>
                  </a:txBody>
                  <a:tcPr/>
                </a:tc>
                <a:tc>
                  <a:txBody>
                    <a:bodyPr/>
                    <a:lstStyle/>
                    <a:p>
                      <a:r>
                        <a:rPr lang="en-US" dirty="0" smtClean="0"/>
                        <a:t>2mn</a:t>
                      </a:r>
                      <a:endParaRPr lang="en-US" dirty="0"/>
                    </a:p>
                  </a:txBody>
                  <a:tcPr/>
                </a:tc>
              </a:tr>
              <a:tr h="1096321">
                <a:tc gridSpan="2">
                  <a:txBody>
                    <a:bodyPr/>
                    <a:lstStyle/>
                    <a:p>
                      <a:endParaRPr lang="en-US" dirty="0"/>
                    </a:p>
                  </a:txBody>
                  <a:tcPr/>
                </a:tc>
                <a:tc hMerge="1">
                  <a:txBody>
                    <a:bodyPr/>
                    <a:lstStyle/>
                    <a:p>
                      <a:endParaRPr lang="en-US" dirty="0"/>
                    </a:p>
                  </a:txBody>
                  <a:tcPr/>
                </a:tc>
                <a:tc>
                  <a:txBody>
                    <a:bodyPr/>
                    <a:lstStyle/>
                    <a:p>
                      <a:r>
                        <a:rPr lang="en-US" b="1" dirty="0" smtClean="0"/>
                        <a:t>4mn+4n+2</a:t>
                      </a:r>
                      <a:endParaRPr lang="en-US" b="1" dirty="0"/>
                    </a:p>
                  </a:txBody>
                  <a:tcPr/>
                </a:tc>
              </a:tr>
            </a:tbl>
          </a:graphicData>
        </a:graphic>
      </p:graphicFrame>
    </p:spTree>
    <p:extLst>
      <p:ext uri="{BB962C8B-B14F-4D97-AF65-F5344CB8AC3E}">
        <p14:creationId xmlns:p14="http://schemas.microsoft.com/office/powerpoint/2010/main" val="281701301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
                                        </p:tgtEl>
                                        <p:attrNameLst>
                                          <p:attrName>fillcolor</p:attrName>
                                        </p:attrNameLst>
                                      </p:cBhvr>
                                      <p:to>
                                        <a:schemeClr val="accent2"/>
                                      </p:to>
                                    </p:animClr>
                                    <p:set>
                                      <p:cBhvr>
                                        <p:cTn id="7" dur="2000" fill="hold"/>
                                        <p:tgtEl>
                                          <p:spTgt spid="3"/>
                                        </p:tgtEl>
                                        <p:attrNameLst>
                                          <p:attrName>fill.type</p:attrName>
                                        </p:attrNameLst>
                                      </p:cBhvr>
                                      <p:to>
                                        <p:strVal val="solid"/>
                                      </p:to>
                                    </p:set>
                                    <p:set>
                                      <p:cBhvr>
                                        <p:cTn id="8" dur="2000" fill="hold"/>
                                        <p:tgtEl>
                                          <p:spTgt spid="3"/>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1" y="304286"/>
            <a:ext cx="4956018" cy="6363536"/>
          </a:xfrm>
        </p:spPr>
        <p:txBody>
          <a:bodyPr/>
          <a:lstStyle/>
          <a:p>
            <a:pPr marL="0" indent="0">
              <a:buNone/>
            </a:pPr>
            <a:r>
              <a:rPr lang="en-US" dirty="0" err="1" smtClean="0"/>
              <a:t>Mat_Sam</a:t>
            </a:r>
            <a:r>
              <a:rPr lang="en-US" dirty="0" smtClean="0"/>
              <a:t>(A, B, C, n)</a:t>
            </a:r>
          </a:p>
          <a:p>
            <a:pPr marL="0" indent="0">
              <a:buNone/>
            </a:pPr>
            <a:r>
              <a:rPr lang="en-US" dirty="0" smtClean="0"/>
              <a:t>{</a:t>
            </a:r>
          </a:p>
          <a:p>
            <a:pPr marL="0" indent="0">
              <a:buNone/>
            </a:pPr>
            <a:r>
              <a:rPr lang="en-US" dirty="0" smtClean="0"/>
              <a:t>   For (</a:t>
            </a:r>
            <a:r>
              <a:rPr lang="en-US" dirty="0" err="1" smtClean="0"/>
              <a:t>i</a:t>
            </a:r>
            <a:r>
              <a:rPr lang="en-US" dirty="0" smtClean="0"/>
              <a:t>=0; </a:t>
            </a:r>
            <a:r>
              <a:rPr lang="en-US" dirty="0" err="1" smtClean="0"/>
              <a:t>i</a:t>
            </a:r>
            <a:r>
              <a:rPr lang="en-US" dirty="0" smtClean="0"/>
              <a:t>&lt;n; </a:t>
            </a:r>
            <a:r>
              <a:rPr lang="en-US" dirty="0" err="1" smtClean="0"/>
              <a:t>i</a:t>
            </a:r>
            <a:r>
              <a:rPr lang="en-US" dirty="0" smtClean="0"/>
              <a:t>++)                        </a:t>
            </a:r>
          </a:p>
          <a:p>
            <a:pPr marL="0" indent="0">
              <a:buNone/>
            </a:pPr>
            <a:r>
              <a:rPr lang="en-US" dirty="0" smtClean="0"/>
              <a:t>   {</a:t>
            </a:r>
          </a:p>
          <a:p>
            <a:pPr marL="0" indent="0">
              <a:buNone/>
            </a:pPr>
            <a:r>
              <a:rPr lang="en-US" dirty="0" smtClean="0"/>
              <a:t>      For (j=0; j&lt;n-</a:t>
            </a:r>
            <a:r>
              <a:rPr lang="en-US" dirty="0" err="1" smtClean="0"/>
              <a:t>i</a:t>
            </a:r>
            <a:r>
              <a:rPr lang="en-US" dirty="0" smtClean="0"/>
              <a:t>; j++)</a:t>
            </a:r>
          </a:p>
          <a:p>
            <a:pPr marL="0" indent="0">
              <a:buNone/>
            </a:pPr>
            <a:r>
              <a:rPr lang="en-US" dirty="0" smtClean="0"/>
              <a:t>       {</a:t>
            </a:r>
          </a:p>
          <a:p>
            <a:pPr marL="0" indent="0">
              <a:buNone/>
            </a:pPr>
            <a:r>
              <a:rPr lang="en-US" dirty="0"/>
              <a:t> </a:t>
            </a:r>
            <a:r>
              <a:rPr lang="en-US" dirty="0" smtClean="0"/>
              <a:t>         C[</a:t>
            </a:r>
            <a:r>
              <a:rPr lang="en-US" dirty="0" err="1"/>
              <a:t>i</a:t>
            </a:r>
            <a:r>
              <a:rPr lang="en-US" dirty="0" err="1" smtClean="0"/>
              <a:t>,j</a:t>
            </a:r>
            <a:r>
              <a:rPr lang="en-US" dirty="0" smtClean="0"/>
              <a:t>] = A[</a:t>
            </a:r>
            <a:r>
              <a:rPr lang="en-US" dirty="0" err="1" smtClean="0"/>
              <a:t>i,j</a:t>
            </a:r>
            <a:r>
              <a:rPr lang="en-US" dirty="0" smtClean="0"/>
              <a:t>]+B[</a:t>
            </a:r>
            <a:r>
              <a:rPr lang="en-US" dirty="0" err="1" smtClean="0"/>
              <a:t>i,j</a:t>
            </a:r>
            <a:r>
              <a:rPr lang="en-US" dirty="0" smtClean="0"/>
              <a:t>];</a:t>
            </a:r>
          </a:p>
          <a:p>
            <a:pPr marL="0" indent="0">
              <a:buNone/>
            </a:pPr>
            <a:r>
              <a:rPr lang="en-US" dirty="0"/>
              <a:t> </a:t>
            </a:r>
            <a:r>
              <a:rPr lang="en-US" dirty="0" smtClean="0"/>
              <a:t>       }</a:t>
            </a:r>
          </a:p>
          <a:p>
            <a:pPr marL="0" indent="0">
              <a:buNone/>
            </a:pPr>
            <a:r>
              <a:rPr lang="en-US" dirty="0"/>
              <a:t> </a:t>
            </a:r>
            <a:r>
              <a:rPr lang="en-US" dirty="0" smtClean="0"/>
              <a:t>   }</a:t>
            </a:r>
          </a:p>
          <a:p>
            <a:pPr marL="0" indent="0">
              <a:buNone/>
            </a:pPr>
            <a:r>
              <a:rPr lang="en-US" dirty="0"/>
              <a:t>}</a:t>
            </a:r>
          </a:p>
        </p:txBody>
      </p:sp>
      <p:graphicFrame>
        <p:nvGraphicFramePr>
          <p:cNvPr id="5" name="Table 4"/>
          <p:cNvGraphicFramePr>
            <a:graphicFrameLocks noGrp="1"/>
          </p:cNvGraphicFramePr>
          <p:nvPr>
            <p:extLst>
              <p:ext uri="{D42A27DB-BD31-4B8C-83A1-F6EECF244321}">
                <p14:modId xmlns:p14="http://schemas.microsoft.com/office/powerpoint/2010/main" val="2941360638"/>
              </p:ext>
            </p:extLst>
          </p:nvPr>
        </p:nvGraphicFramePr>
        <p:xfrm>
          <a:off x="6080016" y="468301"/>
          <a:ext cx="5614251" cy="5082959"/>
        </p:xfrm>
        <a:graphic>
          <a:graphicData uri="http://schemas.openxmlformats.org/drawingml/2006/table">
            <a:tbl>
              <a:tblPr firstRow="1" bandRow="1">
                <a:tableStyleId>{5C22544A-7EE6-4342-B048-85BDC9FD1C3A}</a:tableStyleId>
              </a:tblPr>
              <a:tblGrid>
                <a:gridCol w="1871417"/>
                <a:gridCol w="1871417"/>
                <a:gridCol w="1871417"/>
              </a:tblGrid>
              <a:tr h="682692">
                <a:tc>
                  <a:txBody>
                    <a:bodyPr/>
                    <a:lstStyle/>
                    <a:p>
                      <a:pPr algn="ctr"/>
                      <a:r>
                        <a:rPr lang="en-US" dirty="0" smtClean="0"/>
                        <a:t>Cost</a:t>
                      </a:r>
                      <a:endParaRPr lang="en-US" dirty="0"/>
                    </a:p>
                  </a:txBody>
                  <a:tcPr/>
                </a:tc>
                <a:tc>
                  <a:txBody>
                    <a:bodyPr/>
                    <a:lstStyle/>
                    <a:p>
                      <a:pPr algn="ctr"/>
                      <a:r>
                        <a:rPr lang="en-US" dirty="0" smtClean="0"/>
                        <a:t>Repetition</a:t>
                      </a:r>
                      <a:endParaRPr lang="en-US" dirty="0"/>
                    </a:p>
                  </a:txBody>
                  <a:tcPr/>
                </a:tc>
                <a:tc>
                  <a:txBody>
                    <a:bodyPr/>
                    <a:lstStyle/>
                    <a:p>
                      <a:pPr algn="ctr"/>
                      <a:r>
                        <a:rPr lang="en-US" dirty="0" smtClean="0"/>
                        <a:t>Total</a:t>
                      </a:r>
                      <a:endParaRPr lang="en-US" dirty="0"/>
                    </a:p>
                  </a:txBody>
                  <a:tcPr/>
                </a:tc>
              </a:tr>
              <a:tr h="1111304">
                <a:tc>
                  <a:txBody>
                    <a:bodyPr/>
                    <a:lstStyle/>
                    <a:p>
                      <a:r>
                        <a:rPr lang="en-US" dirty="0" smtClean="0"/>
                        <a:t>1+1+1</a:t>
                      </a:r>
                      <a:endParaRPr lang="en-US" dirty="0"/>
                    </a:p>
                  </a:txBody>
                  <a:tcPr/>
                </a:tc>
                <a:tc>
                  <a:txBody>
                    <a:bodyPr/>
                    <a:lstStyle/>
                    <a:p>
                      <a:r>
                        <a:rPr lang="en-US" dirty="0" smtClean="0"/>
                        <a:t>1+(n+1)+n</a:t>
                      </a:r>
                      <a:endParaRPr lang="en-US" dirty="0"/>
                    </a:p>
                  </a:txBody>
                  <a:tcPr/>
                </a:tc>
                <a:tc>
                  <a:txBody>
                    <a:bodyPr/>
                    <a:lstStyle/>
                    <a:p>
                      <a:r>
                        <a:rPr lang="en-US" dirty="0" smtClean="0"/>
                        <a:t>2n+2</a:t>
                      </a:r>
                      <a:endParaRPr lang="en-US" dirty="0"/>
                    </a:p>
                  </a:txBody>
                  <a:tcPr/>
                </a:tc>
              </a:tr>
              <a:tr h="1096321">
                <a:tc>
                  <a:txBody>
                    <a:bodyPr/>
                    <a:lstStyle/>
                    <a:p>
                      <a:r>
                        <a:rPr lang="en-US" dirty="0" smtClean="0"/>
                        <a:t>1+1+1</a:t>
                      </a:r>
                      <a:endParaRPr lang="en-US" dirty="0"/>
                    </a:p>
                  </a:txBody>
                  <a:tcPr/>
                </a:tc>
                <a:tc>
                  <a:txBody>
                    <a:bodyPr/>
                    <a:lstStyle/>
                    <a:p>
                      <a:r>
                        <a:rPr lang="en-US" dirty="0" smtClean="0"/>
                        <a:t>(1+(n-i+1)+(n-</a:t>
                      </a:r>
                      <a:r>
                        <a:rPr lang="en-US" dirty="0" err="1" smtClean="0"/>
                        <a:t>i</a:t>
                      </a:r>
                      <a:r>
                        <a:rPr lang="en-US" dirty="0" smtClean="0"/>
                        <a:t>))n</a:t>
                      </a:r>
                    </a:p>
                    <a:p>
                      <a:endParaRPr lang="en-US" dirty="0" smtClean="0"/>
                    </a:p>
                  </a:txBody>
                  <a:tcPr/>
                </a:tc>
                <a:tc>
                  <a:txBody>
                    <a:bodyPr/>
                    <a:lstStyle/>
                    <a:p>
                      <a:r>
                        <a:rPr lang="en-US" dirty="0" smtClean="0"/>
                        <a:t>2n^2+2n-2ni</a:t>
                      </a:r>
                      <a:endParaRPr lang="en-US" dirty="0"/>
                    </a:p>
                  </a:txBody>
                  <a:tcPr/>
                </a:tc>
              </a:tr>
              <a:tr h="1096321">
                <a:tc>
                  <a:txBody>
                    <a:bodyPr/>
                    <a:lstStyle/>
                    <a:p>
                      <a:r>
                        <a:rPr lang="en-US" dirty="0" smtClean="0"/>
                        <a:t>2</a:t>
                      </a:r>
                      <a:endParaRPr lang="en-US" dirty="0"/>
                    </a:p>
                  </a:txBody>
                  <a:tcPr/>
                </a:tc>
                <a:tc>
                  <a:txBody>
                    <a:bodyPr/>
                    <a:lstStyle/>
                    <a:p>
                      <a:r>
                        <a:rPr lang="en-US" dirty="0" smtClean="0"/>
                        <a:t>n*(n-</a:t>
                      </a:r>
                      <a:r>
                        <a:rPr lang="en-US" dirty="0" err="1" smtClean="0"/>
                        <a:t>i</a:t>
                      </a:r>
                      <a:r>
                        <a:rPr lang="en-US" dirty="0" smtClean="0"/>
                        <a:t>)</a:t>
                      </a:r>
                      <a:endParaRPr lang="en-US" dirty="0"/>
                    </a:p>
                  </a:txBody>
                  <a:tcPr/>
                </a:tc>
                <a:tc>
                  <a:txBody>
                    <a:bodyPr/>
                    <a:lstStyle/>
                    <a:p>
                      <a:r>
                        <a:rPr lang="en-US" dirty="0" smtClean="0"/>
                        <a:t>2n^2-2ni</a:t>
                      </a:r>
                      <a:endParaRPr lang="en-US" dirty="0"/>
                    </a:p>
                  </a:txBody>
                  <a:tcPr/>
                </a:tc>
              </a:tr>
              <a:tr h="1096321">
                <a:tc gridSpan="2">
                  <a:txBody>
                    <a:bodyPr/>
                    <a:lstStyle/>
                    <a:p>
                      <a:r>
                        <a:rPr lang="en-US" dirty="0" smtClean="0"/>
                        <a:t>4n^2+4n-4n^2+4n+2=8n+2,</a:t>
                      </a:r>
                      <a:r>
                        <a:rPr lang="en-US" baseline="0" dirty="0" smtClean="0"/>
                        <a:t> </a:t>
                      </a:r>
                      <a:r>
                        <a:rPr lang="en-US" baseline="0" dirty="0" err="1" smtClean="0"/>
                        <a:t>i</a:t>
                      </a:r>
                      <a:r>
                        <a:rPr lang="en-US" baseline="0" dirty="0" smtClean="0"/>
                        <a:t>=n-1</a:t>
                      </a:r>
                    </a:p>
                    <a:p>
                      <a:r>
                        <a:rPr lang="en-US" baseline="0" dirty="0" smtClean="0"/>
                        <a:t>4n^2+4n+2, </a:t>
                      </a:r>
                      <a:r>
                        <a:rPr lang="en-US" baseline="0" dirty="0" err="1" smtClean="0"/>
                        <a:t>i</a:t>
                      </a:r>
                      <a:r>
                        <a:rPr lang="en-US" baseline="0" dirty="0" smtClean="0"/>
                        <a:t>=0</a:t>
                      </a:r>
                      <a:endParaRPr lang="en-US" dirty="0"/>
                    </a:p>
                  </a:txBody>
                  <a:tcPr/>
                </a:tc>
                <a:tc hMerge="1">
                  <a:txBody>
                    <a:bodyPr/>
                    <a:lstStyle/>
                    <a:p>
                      <a:endParaRPr lang="en-US" dirty="0"/>
                    </a:p>
                  </a:txBody>
                  <a:tcPr/>
                </a:tc>
                <a:tc>
                  <a:txBody>
                    <a:bodyPr/>
                    <a:lstStyle/>
                    <a:p>
                      <a:r>
                        <a:rPr lang="en-US" b="1" dirty="0" smtClean="0"/>
                        <a:t>4n^2+4n-4n*i+2</a:t>
                      </a:r>
                      <a:endParaRPr lang="en-US" b="1" dirty="0"/>
                    </a:p>
                  </a:txBody>
                  <a:tcPr/>
                </a:tc>
              </a:tr>
            </a:tbl>
          </a:graphicData>
        </a:graphic>
      </p:graphicFrame>
    </p:spTree>
    <p:extLst>
      <p:ext uri="{BB962C8B-B14F-4D97-AF65-F5344CB8AC3E}">
        <p14:creationId xmlns:p14="http://schemas.microsoft.com/office/powerpoint/2010/main" val="301117936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
                                        </p:tgtEl>
                                        <p:attrNameLst>
                                          <p:attrName>fillcolor</p:attrName>
                                        </p:attrNameLst>
                                      </p:cBhvr>
                                      <p:to>
                                        <a:schemeClr val="accent2"/>
                                      </p:to>
                                    </p:animClr>
                                    <p:set>
                                      <p:cBhvr>
                                        <p:cTn id="7" dur="2000" fill="hold"/>
                                        <p:tgtEl>
                                          <p:spTgt spid="3"/>
                                        </p:tgtEl>
                                        <p:attrNameLst>
                                          <p:attrName>fill.type</p:attrName>
                                        </p:attrNameLst>
                                      </p:cBhvr>
                                      <p:to>
                                        <p:strVal val="solid"/>
                                      </p:to>
                                    </p:set>
                                    <p:set>
                                      <p:cBhvr>
                                        <p:cTn id="8" dur="2000" fill="hold"/>
                                        <p:tgtEl>
                                          <p:spTgt spid="3"/>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1" y="304286"/>
            <a:ext cx="11094184" cy="6363536"/>
          </a:xfrm>
        </p:spPr>
        <p:txBody>
          <a:bodyPr/>
          <a:lstStyle/>
          <a:p>
            <a:pPr marL="0" indent="0">
              <a:buNone/>
            </a:pPr>
            <a:r>
              <a:rPr lang="en-US" dirty="0" err="1" smtClean="0"/>
              <a:t>Mat_Sam</a:t>
            </a:r>
            <a:r>
              <a:rPr lang="en-US" dirty="0" smtClean="0"/>
              <a:t>(A, B, C, n)</a:t>
            </a:r>
          </a:p>
          <a:p>
            <a:pPr marL="0" indent="0">
              <a:buNone/>
            </a:pPr>
            <a:r>
              <a:rPr lang="en-US" dirty="0" smtClean="0"/>
              <a:t>{</a:t>
            </a:r>
          </a:p>
          <a:p>
            <a:pPr marL="0" indent="0">
              <a:buNone/>
            </a:pPr>
            <a:r>
              <a:rPr lang="en-US" dirty="0" smtClean="0"/>
              <a:t>   For (</a:t>
            </a:r>
            <a:r>
              <a:rPr lang="en-US" dirty="0" err="1" smtClean="0"/>
              <a:t>i</a:t>
            </a:r>
            <a:r>
              <a:rPr lang="en-US" dirty="0" smtClean="0"/>
              <a:t>=0; </a:t>
            </a:r>
            <a:r>
              <a:rPr lang="en-US" dirty="0" err="1" smtClean="0"/>
              <a:t>i</a:t>
            </a:r>
            <a:r>
              <a:rPr lang="en-US" dirty="0" smtClean="0"/>
              <a:t>&lt;n; </a:t>
            </a:r>
            <a:r>
              <a:rPr lang="en-US" dirty="0" err="1" smtClean="0"/>
              <a:t>i</a:t>
            </a:r>
            <a:r>
              <a:rPr lang="en-US" dirty="0" smtClean="0"/>
              <a:t>++)                        </a:t>
            </a:r>
          </a:p>
          <a:p>
            <a:pPr marL="0" indent="0">
              <a:buNone/>
            </a:pPr>
            <a:r>
              <a:rPr lang="en-US" dirty="0" smtClean="0"/>
              <a:t>   {</a:t>
            </a:r>
          </a:p>
          <a:p>
            <a:pPr marL="0" indent="0">
              <a:buNone/>
            </a:pPr>
            <a:r>
              <a:rPr lang="en-US" dirty="0" smtClean="0"/>
              <a:t>      For (j=0; j&lt;n-</a:t>
            </a:r>
            <a:r>
              <a:rPr lang="en-US" dirty="0" err="1" smtClean="0"/>
              <a:t>i</a:t>
            </a:r>
            <a:r>
              <a:rPr lang="en-US" dirty="0" smtClean="0"/>
              <a:t>; j++)</a:t>
            </a:r>
          </a:p>
          <a:p>
            <a:pPr marL="0" indent="0">
              <a:buNone/>
            </a:pPr>
            <a:r>
              <a:rPr lang="en-US" dirty="0" smtClean="0"/>
              <a:t>       {</a:t>
            </a:r>
          </a:p>
          <a:p>
            <a:pPr marL="0" indent="0">
              <a:buNone/>
            </a:pPr>
            <a:r>
              <a:rPr lang="en-US" dirty="0"/>
              <a:t> </a:t>
            </a:r>
            <a:r>
              <a:rPr lang="en-US" dirty="0" smtClean="0"/>
              <a:t>         C[</a:t>
            </a:r>
            <a:r>
              <a:rPr lang="en-US" dirty="0" err="1"/>
              <a:t>i</a:t>
            </a:r>
            <a:r>
              <a:rPr lang="en-US" dirty="0" err="1" smtClean="0"/>
              <a:t>,j</a:t>
            </a:r>
            <a:r>
              <a:rPr lang="en-US" dirty="0" smtClean="0"/>
              <a:t>] = A[</a:t>
            </a:r>
            <a:r>
              <a:rPr lang="en-US" dirty="0" err="1" smtClean="0"/>
              <a:t>i,j</a:t>
            </a:r>
            <a:r>
              <a:rPr lang="en-US" dirty="0" smtClean="0"/>
              <a:t>]+B[</a:t>
            </a:r>
            <a:r>
              <a:rPr lang="en-US" dirty="0" err="1" smtClean="0"/>
              <a:t>i,j</a:t>
            </a:r>
            <a:r>
              <a:rPr lang="en-US" dirty="0" smtClean="0"/>
              <a:t>];   …..  Summation of (n-</a:t>
            </a:r>
            <a:r>
              <a:rPr lang="en-US" dirty="0" err="1" smtClean="0"/>
              <a:t>i</a:t>
            </a:r>
            <a:r>
              <a:rPr lang="en-US" dirty="0" smtClean="0"/>
              <a:t>) with </a:t>
            </a:r>
            <a:r>
              <a:rPr lang="en-US" dirty="0" err="1" smtClean="0"/>
              <a:t>i</a:t>
            </a:r>
            <a:r>
              <a:rPr lang="en-US" dirty="0" smtClean="0"/>
              <a:t> = 0 to n-1 </a:t>
            </a:r>
          </a:p>
          <a:p>
            <a:pPr marL="0" indent="0">
              <a:buNone/>
            </a:pPr>
            <a:r>
              <a:rPr lang="en-US" dirty="0"/>
              <a:t> </a:t>
            </a:r>
            <a:r>
              <a:rPr lang="en-US" dirty="0" smtClean="0"/>
              <a:t>       }</a:t>
            </a:r>
          </a:p>
          <a:p>
            <a:pPr marL="0" indent="0">
              <a:buNone/>
            </a:pPr>
            <a:r>
              <a:rPr lang="en-US" dirty="0"/>
              <a:t> </a:t>
            </a:r>
            <a:r>
              <a:rPr lang="en-US" dirty="0" smtClean="0"/>
              <a:t>   }</a:t>
            </a:r>
          </a:p>
          <a:p>
            <a:pPr marL="0" indent="0">
              <a:buNone/>
            </a:pPr>
            <a:r>
              <a:rPr lang="en-US" dirty="0"/>
              <a:t>}</a:t>
            </a:r>
          </a:p>
        </p:txBody>
      </p:sp>
    </p:spTree>
    <p:extLst>
      <p:ext uri="{BB962C8B-B14F-4D97-AF65-F5344CB8AC3E}">
        <p14:creationId xmlns:p14="http://schemas.microsoft.com/office/powerpoint/2010/main" val="272235025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alphaModFix amt="5000"/>
          </a:blip>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BC1D8E8D-E12C-42BA-B430-E6DACD241864}"/>
              </a:ext>
            </a:extLst>
          </p:cNvPr>
          <p:cNvSpPr/>
          <p:nvPr/>
        </p:nvSpPr>
        <p:spPr>
          <a:xfrm>
            <a:off x="1193958" y="1479614"/>
            <a:ext cx="9680121" cy="3693319"/>
          </a:xfrm>
          <a:prstGeom prst="rect">
            <a:avLst/>
          </a:prstGeom>
        </p:spPr>
        <p:txBody>
          <a:bodyPr wrap="square">
            <a:spAutoFit/>
          </a:bodyPr>
          <a:lstStyle/>
          <a:p>
            <a:pPr algn="just"/>
            <a:r>
              <a:rPr lang="en-IN" b="1" dirty="0">
                <a:latin typeface="Arial" panose="020B0604020202020204" pitchFamily="34" charset="0"/>
                <a:cs typeface="Arial" panose="020B0604020202020204" pitchFamily="34" charset="0"/>
              </a:rPr>
              <a:t>Space complexity  </a:t>
            </a:r>
            <a:r>
              <a:rPr lang="en-IN" dirty="0">
                <a:latin typeface="Arial" panose="020B0604020202020204" pitchFamily="34" charset="0"/>
                <a:cs typeface="Arial" panose="020B0604020202020204" pitchFamily="34" charset="0"/>
              </a:rPr>
              <a:t>space taken by an algorithm</a:t>
            </a:r>
          </a:p>
          <a:p>
            <a:pPr algn="just"/>
            <a:r>
              <a:rPr lang="en-IN" b="1" dirty="0">
                <a:latin typeface="Arial" panose="020B0604020202020204" pitchFamily="34" charset="0"/>
                <a:cs typeface="Arial" panose="020B0604020202020204" pitchFamily="34" charset="0"/>
              </a:rPr>
              <a:t>Time complexity </a:t>
            </a:r>
            <a:r>
              <a:rPr lang="en-IN" dirty="0">
                <a:latin typeface="Arial" panose="020B0604020202020204" pitchFamily="34" charset="0"/>
                <a:cs typeface="Arial" panose="020B0604020202020204" pitchFamily="34" charset="0"/>
              </a:rPr>
              <a:t>time taken by an algorithm</a:t>
            </a:r>
          </a:p>
          <a:p>
            <a:pPr algn="just"/>
            <a:endParaRPr lang="en-IN" b="1" dirty="0">
              <a:latin typeface="Arial" panose="020B0604020202020204" pitchFamily="34" charset="0"/>
              <a:cs typeface="Arial" panose="020B0604020202020204" pitchFamily="34" charset="0"/>
            </a:endParaRPr>
          </a:p>
          <a:p>
            <a:pPr algn="just"/>
            <a:endParaRPr lang="en-IN" b="1" dirty="0">
              <a:latin typeface="Arial" panose="020B0604020202020204" pitchFamily="34" charset="0"/>
              <a:cs typeface="Arial" panose="020B0604020202020204" pitchFamily="34" charset="0"/>
            </a:endParaRPr>
          </a:p>
          <a:p>
            <a:pPr algn="just"/>
            <a:r>
              <a:rPr lang="en-IN" b="1" dirty="0">
                <a:latin typeface="Arial" panose="020B0604020202020204" pitchFamily="34" charset="0"/>
                <a:cs typeface="Arial" panose="020B0604020202020204" pitchFamily="34" charset="0"/>
              </a:rPr>
              <a:t>The </a:t>
            </a:r>
            <a:r>
              <a:rPr lang="en-IN" b="1" i="1" dirty="0">
                <a:latin typeface="Arial" panose="020B0604020202020204" pitchFamily="34" charset="0"/>
                <a:cs typeface="Arial" panose="020B0604020202020204" pitchFamily="34" charset="0"/>
              </a:rPr>
              <a:t>best case complexity </a:t>
            </a:r>
            <a:r>
              <a:rPr lang="en-IN" dirty="0">
                <a:latin typeface="Arial" panose="020B0604020202020204" pitchFamily="34" charset="0"/>
                <a:cs typeface="Arial" panose="020B0604020202020204" pitchFamily="34" charset="0"/>
              </a:rPr>
              <a:t>of the algorithm is the function defined by the minimum number of steps taken on any instance of size </a:t>
            </a:r>
            <a:r>
              <a:rPr lang="en-IN" i="1" dirty="0">
                <a:latin typeface="Arial" panose="020B0604020202020204" pitchFamily="34" charset="0"/>
                <a:cs typeface="Arial" panose="020B0604020202020204" pitchFamily="34" charset="0"/>
              </a:rPr>
              <a:t>n</a:t>
            </a:r>
            <a:r>
              <a:rPr lang="en-IN" dirty="0">
                <a:latin typeface="Arial" panose="020B0604020202020204" pitchFamily="34" charset="0"/>
                <a:cs typeface="Arial" panose="020B0604020202020204" pitchFamily="34" charset="0"/>
              </a:rPr>
              <a:t>. </a:t>
            </a:r>
          </a:p>
          <a:p>
            <a:pPr algn="just"/>
            <a:endParaRPr lang="en-US" dirty="0">
              <a:latin typeface="Arial" panose="020B0604020202020204" pitchFamily="34" charset="0"/>
              <a:cs typeface="Arial" panose="020B0604020202020204" pitchFamily="34" charset="0"/>
            </a:endParaRPr>
          </a:p>
          <a:p>
            <a:pPr algn="just"/>
            <a:r>
              <a:rPr lang="en-IN" b="1" dirty="0">
                <a:latin typeface="Arial" panose="020B0604020202020204" pitchFamily="34" charset="0"/>
                <a:cs typeface="Arial" panose="020B0604020202020204" pitchFamily="34" charset="0"/>
              </a:rPr>
              <a:t>The </a:t>
            </a:r>
            <a:r>
              <a:rPr lang="en-IN" b="1" i="1" dirty="0">
                <a:latin typeface="Arial" panose="020B0604020202020204" pitchFamily="34" charset="0"/>
                <a:cs typeface="Arial" panose="020B0604020202020204" pitchFamily="34" charset="0"/>
              </a:rPr>
              <a:t>worst case complexity </a:t>
            </a:r>
            <a:r>
              <a:rPr lang="en-IN" dirty="0">
                <a:latin typeface="Arial" panose="020B0604020202020204" pitchFamily="34" charset="0"/>
                <a:cs typeface="Arial" panose="020B0604020202020204" pitchFamily="34" charset="0"/>
              </a:rPr>
              <a:t>of the algorithm is the function defined by the maximum number of steps taken on any instance of size </a:t>
            </a:r>
            <a:r>
              <a:rPr lang="en-IN" i="1" dirty="0">
                <a:latin typeface="Arial" panose="020B0604020202020204" pitchFamily="34" charset="0"/>
                <a:cs typeface="Arial" panose="020B0604020202020204" pitchFamily="34" charset="0"/>
              </a:rPr>
              <a:t>n</a:t>
            </a:r>
            <a:r>
              <a:rPr lang="en-IN" dirty="0">
                <a:latin typeface="Arial" panose="020B0604020202020204" pitchFamily="34" charset="0"/>
                <a:cs typeface="Arial" panose="020B0604020202020204" pitchFamily="34" charset="0"/>
              </a:rPr>
              <a:t>. </a:t>
            </a:r>
          </a:p>
          <a:p>
            <a:pPr algn="just"/>
            <a:endParaRPr lang="en-IN" dirty="0">
              <a:latin typeface="Arial" panose="020B0604020202020204" pitchFamily="34" charset="0"/>
              <a:cs typeface="Arial" panose="020B0604020202020204" pitchFamily="34" charset="0"/>
            </a:endParaRPr>
          </a:p>
          <a:p>
            <a:pPr algn="just"/>
            <a:r>
              <a:rPr lang="en-IN" b="1" dirty="0">
                <a:latin typeface="Arial" panose="020B0604020202020204" pitchFamily="34" charset="0"/>
                <a:cs typeface="Arial" panose="020B0604020202020204" pitchFamily="34" charset="0"/>
              </a:rPr>
              <a:t>The </a:t>
            </a:r>
            <a:r>
              <a:rPr lang="en-IN" b="1" i="1" dirty="0">
                <a:latin typeface="Arial" panose="020B0604020202020204" pitchFamily="34" charset="0"/>
                <a:cs typeface="Arial" panose="020B0604020202020204" pitchFamily="34" charset="0"/>
              </a:rPr>
              <a:t>average-case complexity </a:t>
            </a:r>
            <a:r>
              <a:rPr lang="en-IN" dirty="0">
                <a:latin typeface="Arial" panose="020B0604020202020204" pitchFamily="34" charset="0"/>
                <a:cs typeface="Arial" panose="020B0604020202020204" pitchFamily="34" charset="0"/>
              </a:rPr>
              <a:t>of the algorithm is the function defined by an average number of steps taken on any instance of size </a:t>
            </a:r>
            <a:r>
              <a:rPr lang="en-IN" i="1" dirty="0">
                <a:latin typeface="Arial" panose="020B0604020202020204" pitchFamily="34" charset="0"/>
                <a:cs typeface="Arial" panose="020B0604020202020204" pitchFamily="34" charset="0"/>
              </a:rPr>
              <a:t>n</a:t>
            </a:r>
            <a:r>
              <a:rPr lang="en-IN" dirty="0">
                <a:latin typeface="Arial" panose="020B0604020202020204" pitchFamily="34" charset="0"/>
                <a:cs typeface="Arial" panose="020B0604020202020204" pitchFamily="34" charset="0"/>
              </a:rPr>
              <a:t>. Each of these complexities defines a numerical function - time vs. size. </a:t>
            </a:r>
          </a:p>
        </p:txBody>
      </p:sp>
    </p:spTree>
    <p:extLst>
      <p:ext uri="{BB962C8B-B14F-4D97-AF65-F5344CB8AC3E}">
        <p14:creationId xmlns:p14="http://schemas.microsoft.com/office/powerpoint/2010/main" val="375956852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alphaModFix amt="8000"/>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18243"/>
          </a:xfrm>
        </p:spPr>
        <p:txBody>
          <a:bodyPr>
            <a:normAutofit/>
          </a:bodyPr>
          <a:lstStyle/>
          <a:p>
            <a:r>
              <a:rPr lang="en-US" sz="4000" b="1" dirty="0"/>
              <a:t>Rate of Growth</a:t>
            </a:r>
          </a:p>
        </p:txBody>
      </p:sp>
      <p:graphicFrame>
        <p:nvGraphicFramePr>
          <p:cNvPr id="4" name="Table 3">
            <a:extLst>
              <a:ext uri="{FF2B5EF4-FFF2-40B4-BE49-F238E27FC236}">
                <a16:creationId xmlns="" xmlns:a16="http://schemas.microsoft.com/office/drawing/2014/main" xmlns:a14="http://schemas.microsoft.com/office/drawing/2010/main" xmlns:mc="http://schemas.openxmlformats.org/markup-compatibility/2006" id="{857EAB33-8711-4349-99F3-A1F3FB46882E}"/>
              </a:ext>
            </a:extLst>
          </p:cNvPr>
          <p:cNvGraphicFramePr>
            <a:graphicFrameLocks noGrp="1"/>
          </p:cNvGraphicFramePr>
          <p:nvPr>
            <p:extLst>
              <p:ext uri="{D42A27DB-BD31-4B8C-83A1-F6EECF244321}">
                <p14:modId xmlns:p14="http://schemas.microsoft.com/office/powerpoint/2010/main" val="1771127882"/>
              </p:ext>
            </p:extLst>
          </p:nvPr>
        </p:nvGraphicFramePr>
        <p:xfrm>
          <a:off x="1041400" y="1547812"/>
          <a:ext cx="10312400" cy="5002713"/>
        </p:xfrm>
        <a:graphic>
          <a:graphicData uri="http://schemas.openxmlformats.org/drawingml/2006/table">
            <a:tbl>
              <a:tblPr firstRow="1" bandRow="1">
                <a:tableStyleId>{69012ECD-51FC-41F1-AA8D-1B2483CD663E}</a:tableStyleId>
              </a:tblPr>
              <a:tblGrid>
                <a:gridCol w="5156200">
                  <a:extLst>
                    <a:ext uri="{9D8B030D-6E8A-4147-A177-3AD203B41FA5}">
                      <a16:colId xmlns="" xmlns:a16="http://schemas.microsoft.com/office/drawing/2014/main" xmlns:a14="http://schemas.microsoft.com/office/drawing/2010/main" xmlns:mc="http://schemas.openxmlformats.org/markup-compatibility/2006" val="668699016"/>
                    </a:ext>
                  </a:extLst>
                </a:gridCol>
                <a:gridCol w="5156200">
                  <a:extLst>
                    <a:ext uri="{9D8B030D-6E8A-4147-A177-3AD203B41FA5}">
                      <a16:colId xmlns="" xmlns:a16="http://schemas.microsoft.com/office/drawing/2014/main" xmlns:a14="http://schemas.microsoft.com/office/drawing/2010/main" xmlns:mc="http://schemas.openxmlformats.org/markup-compatibility/2006" val="502523865"/>
                    </a:ext>
                  </a:extLst>
                </a:gridCol>
              </a:tblGrid>
              <a:tr h="714079">
                <a:tc>
                  <a:txBody>
                    <a:bodyPr/>
                    <a:lstStyle/>
                    <a:p>
                      <a:pPr algn="ctr"/>
                      <a:r>
                        <a:rPr lang="en-US" dirty="0"/>
                        <a:t>Order of Time</a:t>
                      </a:r>
                    </a:p>
                  </a:txBody>
                  <a:tcPr anchor="ctr"/>
                </a:tc>
                <a:tc>
                  <a:txBody>
                    <a:bodyPr/>
                    <a:lstStyle/>
                    <a:p>
                      <a:pPr algn="ctr"/>
                      <a:endParaRPr lang="en-US" dirty="0"/>
                    </a:p>
                  </a:txBody>
                  <a:tcPr anchor="ctr"/>
                </a:tc>
                <a:extLst>
                  <a:ext uri="{0D108BD9-81ED-4DB2-BD59-A6C34878D82A}">
                    <a16:rowId xmlns="" xmlns:a16="http://schemas.microsoft.com/office/drawing/2014/main" xmlns:a14="http://schemas.microsoft.com/office/drawing/2010/main" xmlns:mc="http://schemas.openxmlformats.org/markup-compatibility/2006" val="371391407"/>
                  </a:ext>
                </a:extLst>
              </a:tr>
              <a:tr h="714079">
                <a:tc>
                  <a:txBody>
                    <a:bodyPr/>
                    <a:lstStyle/>
                    <a:p>
                      <a:pPr algn="ctr"/>
                      <a:r>
                        <a:rPr lang="en-US" dirty="0"/>
                        <a:t>1</a:t>
                      </a:r>
                    </a:p>
                  </a:txBody>
                  <a:tcPr anchor="ctr"/>
                </a:tc>
                <a:tc>
                  <a:txBody>
                    <a:bodyPr/>
                    <a:lstStyle/>
                    <a:p>
                      <a:pPr algn="ctr"/>
                      <a:r>
                        <a:rPr lang="en-US" dirty="0"/>
                        <a:t>Constant Time</a:t>
                      </a:r>
                    </a:p>
                  </a:txBody>
                  <a:tcPr anchor="ctr"/>
                </a:tc>
                <a:extLst>
                  <a:ext uri="{0D108BD9-81ED-4DB2-BD59-A6C34878D82A}">
                    <a16:rowId xmlns="" xmlns:a16="http://schemas.microsoft.com/office/drawing/2014/main" xmlns:a14="http://schemas.microsoft.com/office/drawing/2010/main" xmlns:mc="http://schemas.openxmlformats.org/markup-compatibility/2006" val="611925647"/>
                  </a:ext>
                </a:extLst>
              </a:tr>
              <a:tr h="714079">
                <a:tc>
                  <a:txBody>
                    <a:bodyPr/>
                    <a:lstStyle/>
                    <a:p>
                      <a:pPr algn="ctr"/>
                      <a:r>
                        <a:rPr lang="en-US" dirty="0"/>
                        <a:t>Log n</a:t>
                      </a:r>
                    </a:p>
                  </a:txBody>
                  <a:tcPr anchor="ctr"/>
                </a:tc>
                <a:tc>
                  <a:txBody>
                    <a:bodyPr/>
                    <a:lstStyle/>
                    <a:p>
                      <a:pPr algn="ctr"/>
                      <a:r>
                        <a:rPr lang="en-US" dirty="0"/>
                        <a:t>Logarithmic Time</a:t>
                      </a:r>
                    </a:p>
                  </a:txBody>
                  <a:tcPr anchor="ctr"/>
                </a:tc>
                <a:extLst>
                  <a:ext uri="{0D108BD9-81ED-4DB2-BD59-A6C34878D82A}">
                    <a16:rowId xmlns="" xmlns:a16="http://schemas.microsoft.com/office/drawing/2014/main" xmlns:a14="http://schemas.microsoft.com/office/drawing/2010/main" xmlns:mc="http://schemas.openxmlformats.org/markup-compatibility/2006" val="3425590931"/>
                  </a:ext>
                </a:extLst>
              </a:tr>
              <a:tr h="714079">
                <a:tc>
                  <a:txBody>
                    <a:bodyPr/>
                    <a:lstStyle/>
                    <a:p>
                      <a:pPr algn="ctr"/>
                      <a:r>
                        <a:rPr lang="en-US" dirty="0"/>
                        <a:t>N</a:t>
                      </a:r>
                    </a:p>
                  </a:txBody>
                  <a:tcPr anchor="ctr"/>
                </a:tc>
                <a:tc>
                  <a:txBody>
                    <a:bodyPr/>
                    <a:lstStyle/>
                    <a:p>
                      <a:pPr algn="ctr"/>
                      <a:r>
                        <a:rPr lang="en-US" dirty="0"/>
                        <a:t>Linear Time</a:t>
                      </a:r>
                    </a:p>
                  </a:txBody>
                  <a:tcPr anchor="ctr"/>
                </a:tc>
                <a:extLst>
                  <a:ext uri="{0D108BD9-81ED-4DB2-BD59-A6C34878D82A}">
                    <a16:rowId xmlns="" xmlns:a16="http://schemas.microsoft.com/office/drawing/2014/main" xmlns:a14="http://schemas.microsoft.com/office/drawing/2010/main" xmlns:mc="http://schemas.openxmlformats.org/markup-compatibility/2006" val="371259981"/>
                  </a:ext>
                </a:extLst>
              </a:tr>
              <a:tr h="716159">
                <a:tc>
                  <a:txBody>
                    <a:bodyPr/>
                    <a:lstStyle/>
                    <a:p>
                      <a:pPr algn="ctr"/>
                      <a:r>
                        <a:rPr lang="en-US" baseline="0" dirty="0" smtClean="0"/>
                        <a:t>N</a:t>
                      </a:r>
                      <a:r>
                        <a:rPr lang="en-US" baseline="30000" dirty="0" smtClean="0"/>
                        <a:t>2</a:t>
                      </a:r>
                      <a:endParaRPr lang="en-US" baseline="30000" dirty="0"/>
                    </a:p>
                  </a:txBody>
                  <a:tcPr anchor="ctr"/>
                </a:tc>
                <a:tc>
                  <a:txBody>
                    <a:bodyPr/>
                    <a:lstStyle/>
                    <a:p>
                      <a:pPr algn="ctr"/>
                      <a:r>
                        <a:rPr lang="en-US" dirty="0"/>
                        <a:t>Quadratic Time</a:t>
                      </a:r>
                    </a:p>
                  </a:txBody>
                  <a:tcPr anchor="ctr"/>
                </a:tc>
                <a:extLst>
                  <a:ext uri="{0D108BD9-81ED-4DB2-BD59-A6C34878D82A}">
                    <a16:rowId xmlns="" xmlns:a16="http://schemas.microsoft.com/office/drawing/2014/main" xmlns:a14="http://schemas.microsoft.com/office/drawing/2010/main" xmlns:mc="http://schemas.openxmlformats.org/markup-compatibility/2006" val="1135586366"/>
                  </a:ext>
                </a:extLst>
              </a:tr>
              <a:tr h="716159">
                <a:tc>
                  <a:txBody>
                    <a:bodyPr/>
                    <a:lstStyle/>
                    <a:p>
                      <a:pPr algn="ctr"/>
                      <a:r>
                        <a:rPr lang="en-US" baseline="0" dirty="0" smtClean="0"/>
                        <a:t>N</a:t>
                      </a:r>
                      <a:r>
                        <a:rPr lang="en-US" baseline="30000" dirty="0" smtClean="0"/>
                        <a:t>3</a:t>
                      </a:r>
                      <a:endParaRPr lang="en-US" baseline="30000" dirty="0"/>
                    </a:p>
                  </a:txBody>
                  <a:tcPr anchor="ctr"/>
                </a:tc>
                <a:tc>
                  <a:txBody>
                    <a:bodyPr/>
                    <a:lstStyle/>
                    <a:p>
                      <a:pPr algn="ctr"/>
                      <a:r>
                        <a:rPr lang="en-US" dirty="0"/>
                        <a:t>Cubic Time</a:t>
                      </a:r>
                    </a:p>
                  </a:txBody>
                  <a:tcPr anchor="ctr"/>
                </a:tc>
                <a:extLst>
                  <a:ext uri="{0D108BD9-81ED-4DB2-BD59-A6C34878D82A}">
                    <a16:rowId xmlns="" xmlns:a16="http://schemas.microsoft.com/office/drawing/2014/main" xmlns:a14="http://schemas.microsoft.com/office/drawing/2010/main" xmlns:mc="http://schemas.openxmlformats.org/markup-compatibility/2006" val="2303990448"/>
                  </a:ext>
                </a:extLst>
              </a:tr>
              <a:tr h="714079">
                <a:tc>
                  <a:txBody>
                    <a:bodyPr/>
                    <a:lstStyle/>
                    <a:p>
                      <a:pPr algn="ctr"/>
                      <a:r>
                        <a:rPr lang="en-US" dirty="0" smtClean="0"/>
                        <a:t>2</a:t>
                      </a:r>
                      <a:r>
                        <a:rPr lang="en-US" baseline="30000" dirty="0" smtClean="0"/>
                        <a:t>n</a:t>
                      </a:r>
                      <a:endParaRPr lang="en-US" baseline="30000" dirty="0"/>
                    </a:p>
                  </a:txBody>
                  <a:tcPr anchor="ctr"/>
                </a:tc>
                <a:tc>
                  <a:txBody>
                    <a:bodyPr/>
                    <a:lstStyle/>
                    <a:p>
                      <a:pPr algn="ctr"/>
                      <a:r>
                        <a:rPr lang="en-US" dirty="0"/>
                        <a:t>Exponential time</a:t>
                      </a:r>
                    </a:p>
                  </a:txBody>
                  <a:tcPr anchor="ctr"/>
                </a:tc>
                <a:extLst>
                  <a:ext uri="{0D108BD9-81ED-4DB2-BD59-A6C34878D82A}">
                    <a16:rowId xmlns="" xmlns:a16="http://schemas.microsoft.com/office/drawing/2014/main" xmlns:a14="http://schemas.microsoft.com/office/drawing/2010/main" xmlns:mc="http://schemas.openxmlformats.org/markup-compatibility/2006" val="2937799012"/>
                  </a:ext>
                </a:extLst>
              </a:tr>
            </a:tbl>
          </a:graphicData>
        </a:graphic>
      </p:graphicFrame>
    </p:spTree>
    <p:extLst>
      <p:ext uri="{BB962C8B-B14F-4D97-AF65-F5344CB8AC3E}">
        <p14:creationId xmlns:p14="http://schemas.microsoft.com/office/powerpoint/2010/main" val="410489681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Asymptotic Notations</a:t>
            </a:r>
          </a:p>
        </p:txBody>
      </p:sp>
      <p:sp>
        <p:nvSpPr>
          <p:cNvPr id="3" name="Content Placeholder 2"/>
          <p:cNvSpPr>
            <a:spLocks noGrp="1"/>
          </p:cNvSpPr>
          <p:nvPr>
            <p:ph idx="1"/>
          </p:nvPr>
        </p:nvSpPr>
        <p:spPr/>
        <p:txBody>
          <a:bodyPr/>
          <a:lstStyle/>
          <a:p>
            <a:pPr algn="just"/>
            <a:r>
              <a:rPr lang="en-US" dirty="0"/>
              <a:t>These are languages that allow us to analyze an algorithm's running time by identifying its behavior as the input size for the algorithm increases. This is also known as an algorithm's growth rate.</a:t>
            </a:r>
          </a:p>
          <a:p>
            <a:pPr algn="just"/>
            <a:r>
              <a:rPr lang="en-US" dirty="0"/>
              <a:t>Types</a:t>
            </a:r>
          </a:p>
          <a:p>
            <a:pPr lvl="1" algn="just"/>
            <a:r>
              <a:rPr lang="en-US" dirty="0"/>
              <a:t>Big Oh (‘O’</a:t>
            </a:r>
            <a:r>
              <a:rPr lang="en-US" dirty="0" smtClean="0"/>
              <a:t>) – represents maximum time</a:t>
            </a:r>
            <a:endParaRPr lang="en-US" dirty="0"/>
          </a:p>
          <a:p>
            <a:pPr lvl="1" algn="just"/>
            <a:r>
              <a:rPr lang="en-US" dirty="0"/>
              <a:t>Omega (‘</a:t>
            </a:r>
            <a:r>
              <a:rPr lang="el-GR" dirty="0"/>
              <a:t>Ω</a:t>
            </a:r>
            <a:r>
              <a:rPr lang="en-US" dirty="0"/>
              <a:t>’</a:t>
            </a:r>
            <a:r>
              <a:rPr lang="en-US" dirty="0" smtClean="0"/>
              <a:t>) – represents minimum time</a:t>
            </a:r>
            <a:endParaRPr lang="en-US" dirty="0"/>
          </a:p>
          <a:p>
            <a:pPr lvl="1" algn="just"/>
            <a:r>
              <a:rPr lang="en-US" dirty="0"/>
              <a:t>Theta (‘</a:t>
            </a:r>
            <a:r>
              <a:rPr lang="el-GR" dirty="0"/>
              <a:t>θ</a:t>
            </a:r>
            <a:r>
              <a:rPr lang="en-US" dirty="0"/>
              <a:t>’</a:t>
            </a:r>
            <a:r>
              <a:rPr lang="en-US" dirty="0" smtClean="0"/>
              <a:t>) – represents average time</a:t>
            </a:r>
            <a:endParaRPr lang="en-US" dirty="0"/>
          </a:p>
          <a:p>
            <a:pPr lvl="1" algn="just"/>
            <a:r>
              <a:rPr lang="en-US" dirty="0"/>
              <a:t>Little oh (‘o’</a:t>
            </a:r>
            <a:r>
              <a:rPr lang="en-US" dirty="0" smtClean="0"/>
              <a:t>) – variation of Big Oh notation</a:t>
            </a:r>
            <a:endParaRPr lang="en-US" dirty="0"/>
          </a:p>
          <a:p>
            <a:pPr lvl="1" algn="just"/>
            <a:r>
              <a:rPr lang="en-US" dirty="0"/>
              <a:t>Little omega (‘w’</a:t>
            </a:r>
            <a:r>
              <a:rPr lang="en-US" dirty="0" smtClean="0"/>
              <a:t>) – variation of Omega notation</a:t>
            </a:r>
            <a:endParaRPr lang="en-US" dirty="0"/>
          </a:p>
        </p:txBody>
      </p:sp>
    </p:spTree>
    <p:extLst>
      <p:ext uri="{BB962C8B-B14F-4D97-AF65-F5344CB8AC3E}">
        <p14:creationId xmlns:p14="http://schemas.microsoft.com/office/powerpoint/2010/main" val="12179353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alphaModFix amt="10000"/>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00"/>
          </a:xfrm>
        </p:spPr>
        <p:txBody>
          <a:bodyPr>
            <a:normAutofit fontScale="90000"/>
          </a:bodyPr>
          <a:lstStyle/>
          <a:p>
            <a:r>
              <a:rPr lang="en-US" dirty="0" smtClean="0"/>
              <a:t>Syllabus</a:t>
            </a:r>
            <a:endParaRPr lang="en-US" dirty="0"/>
          </a:p>
        </p:txBody>
      </p:sp>
      <p:sp>
        <p:nvSpPr>
          <p:cNvPr id="3" name="Content Placeholder 2"/>
          <p:cNvSpPr>
            <a:spLocks noGrp="1"/>
          </p:cNvSpPr>
          <p:nvPr>
            <p:ph idx="1"/>
          </p:nvPr>
        </p:nvSpPr>
        <p:spPr>
          <a:xfrm>
            <a:off x="838200" y="1190682"/>
            <a:ext cx="10515600" cy="5146394"/>
          </a:xfrm>
        </p:spPr>
        <p:txBody>
          <a:bodyPr>
            <a:normAutofit fontScale="77500" lnSpcReduction="20000"/>
          </a:bodyPr>
          <a:lstStyle/>
          <a:p>
            <a:pPr marL="0" indent="0" algn="ctr">
              <a:buNone/>
            </a:pPr>
            <a:r>
              <a:rPr lang="en-US" b="1" dirty="0"/>
              <a:t>Unit</a:t>
            </a:r>
            <a:r>
              <a:rPr lang="en-US" b="1" dirty="0" smtClean="0"/>
              <a:t>-</a:t>
            </a:r>
            <a:r>
              <a:rPr lang="en-US" b="1" dirty="0"/>
              <a:t>I</a:t>
            </a:r>
            <a:endParaRPr lang="en-US" dirty="0" smtClean="0"/>
          </a:p>
          <a:p>
            <a:pPr marL="0" indent="0" algn="just">
              <a:buNone/>
            </a:pPr>
            <a:r>
              <a:rPr lang="en-US" sz="2200" dirty="0"/>
              <a:t>Introduction to Algorithm analysis and </a:t>
            </a:r>
            <a:r>
              <a:rPr lang="en-US" sz="2200" dirty="0" smtClean="0"/>
              <a:t>design, Asymptotic </a:t>
            </a:r>
            <a:r>
              <a:rPr lang="en-US" sz="2200" dirty="0"/>
              <a:t>notations(O,Ω,</a:t>
            </a:r>
            <a:r>
              <a:rPr lang="en-US" sz="2200" dirty="0" err="1"/>
              <a:t>Ɵ</a:t>
            </a:r>
            <a:r>
              <a:rPr lang="en-US" sz="2200" dirty="0"/>
              <a:t>),Time and Space </a:t>
            </a:r>
            <a:r>
              <a:rPr lang="en-US" sz="2200" dirty="0" smtClean="0"/>
              <a:t>complexity, Little</a:t>
            </a:r>
            <a:r>
              <a:rPr lang="en-US" sz="2200" dirty="0"/>
              <a:t>-oh and little omega </a:t>
            </a:r>
            <a:r>
              <a:rPr lang="en-US" sz="2200" dirty="0" smtClean="0"/>
              <a:t>notations, Complexity </a:t>
            </a:r>
            <a:r>
              <a:rPr lang="en-US" sz="2200" dirty="0"/>
              <a:t>analysis :Insertion </a:t>
            </a:r>
            <a:r>
              <a:rPr lang="en-US" sz="2200" dirty="0" smtClean="0"/>
              <a:t>sort, Recurrence </a:t>
            </a:r>
            <a:r>
              <a:rPr lang="en-US" sz="2200" dirty="0"/>
              <a:t>relations: iteration </a:t>
            </a:r>
            <a:r>
              <a:rPr lang="en-US" sz="2200" dirty="0" smtClean="0"/>
              <a:t>method, Recurrence </a:t>
            </a:r>
            <a:r>
              <a:rPr lang="en-US" sz="2200" dirty="0"/>
              <a:t>relations: recursive tree </a:t>
            </a:r>
            <a:r>
              <a:rPr lang="en-US" sz="2200" dirty="0" smtClean="0"/>
              <a:t>method, Recurrence </a:t>
            </a:r>
            <a:r>
              <a:rPr lang="en-US" sz="2200" dirty="0"/>
              <a:t>relations: substitution </a:t>
            </a:r>
            <a:r>
              <a:rPr lang="en-US" sz="2200" dirty="0" smtClean="0"/>
              <a:t>method, Recurrence </a:t>
            </a:r>
            <a:r>
              <a:rPr lang="en-US" sz="2200" dirty="0"/>
              <a:t>relations: Master’s </a:t>
            </a:r>
            <a:r>
              <a:rPr lang="en-US" sz="2200" dirty="0" smtClean="0"/>
              <a:t>method, Recurrence </a:t>
            </a:r>
            <a:r>
              <a:rPr lang="en-US" sz="2200" dirty="0"/>
              <a:t>relations: Subtract and conquer Master’s  </a:t>
            </a:r>
            <a:r>
              <a:rPr lang="en-US" sz="2200" dirty="0" smtClean="0"/>
              <a:t>method, Data </a:t>
            </a:r>
            <a:r>
              <a:rPr lang="en-US" sz="2200" dirty="0"/>
              <a:t>structures for Disjoint sets, Medians and order of </a:t>
            </a:r>
            <a:r>
              <a:rPr lang="en-US" sz="2200" dirty="0" smtClean="0"/>
              <a:t>Statistics, Complexity </a:t>
            </a:r>
            <a:r>
              <a:rPr lang="en-US" sz="2200" dirty="0"/>
              <a:t>analysis: Quick sort, merge </a:t>
            </a:r>
            <a:r>
              <a:rPr lang="en-US" sz="2200" dirty="0" smtClean="0"/>
              <a:t>sort, </a:t>
            </a:r>
            <a:r>
              <a:rPr lang="en-US" sz="2200" dirty="0" err="1" smtClean="0"/>
              <a:t>Strassen’s</a:t>
            </a:r>
            <a:r>
              <a:rPr lang="en-US" sz="2200" dirty="0" smtClean="0"/>
              <a:t> </a:t>
            </a:r>
            <a:r>
              <a:rPr lang="en-US" sz="2200" dirty="0"/>
              <a:t>algorithm for matrix </a:t>
            </a:r>
            <a:r>
              <a:rPr lang="en-US" sz="2200" dirty="0" smtClean="0"/>
              <a:t>multiplication.</a:t>
            </a:r>
            <a:endParaRPr lang="en-US" sz="2200" dirty="0"/>
          </a:p>
          <a:p>
            <a:pPr marL="0" indent="0" algn="ctr">
              <a:buNone/>
            </a:pPr>
            <a:r>
              <a:rPr lang="en-US" b="1" dirty="0" smtClean="0"/>
              <a:t>Unit-II</a:t>
            </a:r>
          </a:p>
          <a:p>
            <a:pPr marL="0" indent="0" algn="just">
              <a:buNone/>
            </a:pPr>
            <a:r>
              <a:rPr lang="en-US" sz="2200" dirty="0"/>
              <a:t>Dynamic programming: </a:t>
            </a:r>
            <a:r>
              <a:rPr lang="en-US" sz="2200" dirty="0" smtClean="0"/>
              <a:t>ingredients, Binomial </a:t>
            </a:r>
            <a:r>
              <a:rPr lang="en-US" sz="2200" dirty="0"/>
              <a:t>coefficient </a:t>
            </a:r>
            <a:r>
              <a:rPr lang="en-US" sz="2200" dirty="0" smtClean="0"/>
              <a:t>computation, Matrix </a:t>
            </a:r>
            <a:r>
              <a:rPr lang="en-US" sz="2200" dirty="0"/>
              <a:t>chain multiplication </a:t>
            </a:r>
            <a:r>
              <a:rPr lang="en-US" sz="2200" dirty="0" smtClean="0"/>
              <a:t>problem, Longest </a:t>
            </a:r>
            <a:r>
              <a:rPr lang="en-US" sz="2200" dirty="0"/>
              <a:t>common subsequence </a:t>
            </a:r>
            <a:r>
              <a:rPr lang="en-US" sz="2200" dirty="0" smtClean="0"/>
              <a:t>problem, Optimal </a:t>
            </a:r>
            <a:r>
              <a:rPr lang="en-US" sz="2200" dirty="0"/>
              <a:t>binary search tree </a:t>
            </a:r>
            <a:r>
              <a:rPr lang="en-US" sz="2200" dirty="0" smtClean="0"/>
              <a:t>problem, 0</a:t>
            </a:r>
            <a:r>
              <a:rPr lang="en-US" sz="2200" dirty="0"/>
              <a:t>-1 knapsack </a:t>
            </a:r>
            <a:r>
              <a:rPr lang="en-US" sz="2200" dirty="0" smtClean="0"/>
              <a:t>problem, Floyd </a:t>
            </a:r>
            <a:r>
              <a:rPr lang="en-US" sz="2200" dirty="0" err="1"/>
              <a:t>Warshall</a:t>
            </a:r>
            <a:r>
              <a:rPr lang="en-US" sz="2200" dirty="0"/>
              <a:t> </a:t>
            </a:r>
            <a:r>
              <a:rPr lang="en-US" sz="2200" dirty="0" smtClean="0"/>
              <a:t>algorithm, Some </a:t>
            </a:r>
            <a:r>
              <a:rPr lang="en-US" sz="2200" dirty="0"/>
              <a:t>other problems on dynamic </a:t>
            </a:r>
            <a:r>
              <a:rPr lang="en-US" sz="2200" dirty="0" smtClean="0"/>
              <a:t>programming.</a:t>
            </a:r>
          </a:p>
          <a:p>
            <a:pPr marL="0" indent="0" algn="ctr">
              <a:buNone/>
            </a:pPr>
            <a:r>
              <a:rPr lang="en-US" b="1" dirty="0" smtClean="0"/>
              <a:t>Unit</a:t>
            </a:r>
            <a:r>
              <a:rPr lang="en-US" b="1" dirty="0"/>
              <a:t>-</a:t>
            </a:r>
            <a:r>
              <a:rPr lang="en-US" b="1" dirty="0" smtClean="0"/>
              <a:t>III</a:t>
            </a:r>
          </a:p>
          <a:p>
            <a:pPr marL="0" indent="0" algn="just">
              <a:buNone/>
            </a:pPr>
            <a:r>
              <a:rPr lang="en-US" sz="2400" dirty="0"/>
              <a:t>Greedy algorithms: elements, local and global optima, </a:t>
            </a:r>
            <a:r>
              <a:rPr lang="en-US" sz="2400" dirty="0" err="1" smtClean="0"/>
              <a:t>matroid</a:t>
            </a:r>
            <a:r>
              <a:rPr lang="en-US" sz="2400" dirty="0" smtClean="0"/>
              <a:t>, Activity </a:t>
            </a:r>
            <a:r>
              <a:rPr lang="en-US" sz="2400" dirty="0"/>
              <a:t>selection, fractional knapsack </a:t>
            </a:r>
            <a:r>
              <a:rPr lang="en-US" sz="2400" dirty="0" smtClean="0"/>
              <a:t>problems, Huffman codes, Task </a:t>
            </a:r>
            <a:r>
              <a:rPr lang="en-US" sz="2400" dirty="0"/>
              <a:t>scheduling </a:t>
            </a:r>
            <a:r>
              <a:rPr lang="en-US" sz="2400" dirty="0" smtClean="0"/>
              <a:t>problem, Minimum </a:t>
            </a:r>
            <a:r>
              <a:rPr lang="en-US" sz="2400" dirty="0"/>
              <a:t>spanning tree: Prim’s algorithm , </a:t>
            </a:r>
            <a:r>
              <a:rPr lang="en-US" sz="2400" dirty="0" err="1"/>
              <a:t>Kruskal’s</a:t>
            </a:r>
            <a:r>
              <a:rPr lang="en-US" sz="2400" dirty="0"/>
              <a:t> </a:t>
            </a:r>
            <a:r>
              <a:rPr lang="en-US" sz="2400" dirty="0" err="1" smtClean="0"/>
              <a:t>algo</a:t>
            </a:r>
            <a:r>
              <a:rPr lang="en-US" sz="2400" dirty="0" smtClean="0"/>
              <a:t>, </a:t>
            </a:r>
            <a:r>
              <a:rPr lang="en-US" sz="2400" dirty="0" err="1" smtClean="0"/>
              <a:t>Dijkastra</a:t>
            </a:r>
            <a:r>
              <a:rPr lang="en-US" sz="2400" dirty="0" smtClean="0"/>
              <a:t> </a:t>
            </a:r>
            <a:r>
              <a:rPr lang="en-US" sz="2400" dirty="0"/>
              <a:t>and Bellman Ford algorithm</a:t>
            </a:r>
          </a:p>
          <a:p>
            <a:pPr marL="0" indent="0" algn="ctr">
              <a:buNone/>
            </a:pPr>
            <a:r>
              <a:rPr lang="en-US" b="1" dirty="0" smtClean="0"/>
              <a:t>Unit</a:t>
            </a:r>
            <a:r>
              <a:rPr lang="en-US" b="1" dirty="0"/>
              <a:t>-</a:t>
            </a:r>
            <a:r>
              <a:rPr lang="en-US" b="1" dirty="0" smtClean="0"/>
              <a:t>IV</a:t>
            </a:r>
          </a:p>
          <a:p>
            <a:pPr marL="0" indent="0" algn="just">
              <a:buNone/>
            </a:pPr>
            <a:r>
              <a:rPr lang="en-US" sz="2400" dirty="0"/>
              <a:t>String matching algorithms: Naïve string </a:t>
            </a:r>
            <a:r>
              <a:rPr lang="en-US" sz="2400" dirty="0" smtClean="0"/>
              <a:t>matching, Rabin </a:t>
            </a:r>
            <a:r>
              <a:rPr lang="en-US" sz="2400" dirty="0"/>
              <a:t>Karp string </a:t>
            </a:r>
            <a:r>
              <a:rPr lang="en-US" sz="2400" dirty="0" smtClean="0"/>
              <a:t>matching, String </a:t>
            </a:r>
            <a:r>
              <a:rPr lang="en-US" sz="2400" dirty="0"/>
              <a:t>matching with Finite automata </a:t>
            </a:r>
            <a:r>
              <a:rPr lang="en-US" sz="2400" dirty="0" smtClean="0"/>
              <a:t>, Knuth </a:t>
            </a:r>
            <a:r>
              <a:rPr lang="en-US" sz="2400" dirty="0"/>
              <a:t>Morris Pratt string </a:t>
            </a:r>
            <a:r>
              <a:rPr lang="en-US" sz="2400" dirty="0" smtClean="0"/>
              <a:t>matching, Polynomial </a:t>
            </a:r>
            <a:r>
              <a:rPr lang="en-US" sz="2400" dirty="0"/>
              <a:t>time verification, NP completeness and reducibility, NP completeness </a:t>
            </a:r>
            <a:r>
              <a:rPr lang="en-US" sz="2400" dirty="0" smtClean="0"/>
              <a:t>Proof, Case </a:t>
            </a:r>
            <a:r>
              <a:rPr lang="en-US" sz="2400" dirty="0"/>
              <a:t>study of NP Complete problems: Vertex cover and Clique problems</a:t>
            </a:r>
          </a:p>
          <a:p>
            <a:pPr algn="just"/>
            <a:endParaRPr lang="en-US" b="1" dirty="0"/>
          </a:p>
          <a:p>
            <a:pPr algn="just"/>
            <a:endParaRPr lang="en-US" b="1" dirty="0"/>
          </a:p>
          <a:p>
            <a:pPr marL="0" indent="0" algn="just">
              <a:buNone/>
            </a:pPr>
            <a:endParaRPr lang="en-US" sz="1400" dirty="0" smtClean="0"/>
          </a:p>
          <a:p>
            <a:endParaRPr lang="en-US" dirty="0"/>
          </a:p>
        </p:txBody>
      </p:sp>
    </p:spTree>
    <p:extLst>
      <p:ext uri="{BB962C8B-B14F-4D97-AF65-F5344CB8AC3E}">
        <p14:creationId xmlns:p14="http://schemas.microsoft.com/office/powerpoint/2010/main" val="24943246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Big Oh (O)</a:t>
            </a:r>
          </a:p>
        </p:txBody>
      </p:sp>
      <p:sp>
        <p:nvSpPr>
          <p:cNvPr id="3" name="Content Placeholder 2"/>
          <p:cNvSpPr>
            <a:spLocks noGrp="1"/>
          </p:cNvSpPr>
          <p:nvPr>
            <p:ph idx="1"/>
          </p:nvPr>
        </p:nvSpPr>
        <p:spPr/>
        <p:txBody>
          <a:bodyPr/>
          <a:lstStyle/>
          <a:p>
            <a:pPr algn="just"/>
            <a:r>
              <a:rPr lang="en-US" dirty="0"/>
              <a:t>It is used in Computer Science to describe the performance or complexity of an algorithm. </a:t>
            </a:r>
            <a:r>
              <a:rPr lang="en-US" b="1" dirty="0"/>
              <a:t>Big O</a:t>
            </a:r>
            <a:r>
              <a:rPr lang="en-US" dirty="0"/>
              <a:t> specifically describes the worst-case scenario, and can be used to describe the execution time required or the space used (e.g. in memory or on disk) by an algorithm.</a:t>
            </a:r>
          </a:p>
          <a:p>
            <a:pPr algn="just"/>
            <a:r>
              <a:rPr lang="en-US" dirty="0"/>
              <a:t>F(n) = O(g(n)), represents the maximum time g(n) for the given function F(n) which satisfies the conditions i.e. c&gt;0, n&gt;=n0.</a:t>
            </a:r>
          </a:p>
          <a:p>
            <a:r>
              <a:rPr lang="en-US" dirty="0"/>
              <a:t>F(n) &lt;= c*g(n) for all c&gt;0 and n&gt;=n0.</a:t>
            </a:r>
          </a:p>
          <a:p>
            <a:r>
              <a:rPr lang="en-US" dirty="0"/>
              <a:t>It is also known as asymptotically upper bound.</a:t>
            </a:r>
          </a:p>
          <a:p>
            <a:endParaRPr lang="en-US" dirty="0"/>
          </a:p>
          <a:p>
            <a:endParaRPr lang="en-US" dirty="0"/>
          </a:p>
        </p:txBody>
      </p:sp>
    </p:spTree>
    <p:extLst>
      <p:ext uri="{BB962C8B-B14F-4D97-AF65-F5344CB8AC3E}">
        <p14:creationId xmlns:p14="http://schemas.microsoft.com/office/powerpoint/2010/main" val="2956233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omputer Science and Oracle Plsql &amp; Java Programming: Big O Notation">
            <a:extLst>
              <a:ext uri="{FF2B5EF4-FFF2-40B4-BE49-F238E27FC236}">
                <a16:creationId xmlns="" xmlns:a16="http://schemas.microsoft.com/office/drawing/2014/main" id="{A54C8F5B-FC2B-404A-917E-B084CE5220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743330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0651"/>
          </a:xfrm>
        </p:spPr>
        <p:txBody>
          <a:bodyPr>
            <a:normAutofit fontScale="90000"/>
          </a:bodyPr>
          <a:lstStyle/>
          <a:p>
            <a:r>
              <a:rPr lang="en-US" b="1" dirty="0" smtClean="0"/>
              <a:t>Examples</a:t>
            </a:r>
            <a:endParaRPr lang="en-US" b="1" dirty="0"/>
          </a:p>
        </p:txBody>
      </p:sp>
      <p:sp>
        <p:nvSpPr>
          <p:cNvPr id="3" name="Content Placeholder 2"/>
          <p:cNvSpPr>
            <a:spLocks noGrp="1"/>
          </p:cNvSpPr>
          <p:nvPr>
            <p:ph idx="1"/>
          </p:nvPr>
        </p:nvSpPr>
        <p:spPr>
          <a:xfrm>
            <a:off x="838200" y="1071615"/>
            <a:ext cx="10515600" cy="1111304"/>
          </a:xfrm>
        </p:spPr>
        <p:txBody>
          <a:bodyPr/>
          <a:lstStyle/>
          <a:p>
            <a:pPr marL="0" indent="0">
              <a:buNone/>
            </a:pPr>
            <a:r>
              <a:rPr lang="en-US" b="1" dirty="0" smtClean="0"/>
              <a:t>Ques.</a:t>
            </a:r>
            <a:r>
              <a:rPr lang="en-US" dirty="0" smtClean="0"/>
              <a:t> Prove or Disprove the following?</a:t>
            </a:r>
          </a:p>
          <a:p>
            <a:pPr marL="0" indent="0">
              <a:buNone/>
            </a:pPr>
            <a:r>
              <a:rPr lang="en-US" dirty="0" smtClean="0"/>
              <a:t>(a) 2</a:t>
            </a:r>
            <a:r>
              <a:rPr lang="en-US" baseline="30000" dirty="0" smtClean="0"/>
              <a:t>n+1</a:t>
            </a:r>
            <a:r>
              <a:rPr lang="en-US" dirty="0" smtClean="0"/>
              <a:t> = O(2</a:t>
            </a:r>
            <a:r>
              <a:rPr lang="en-US" baseline="30000" dirty="0" smtClean="0"/>
              <a:t>n</a:t>
            </a:r>
            <a:r>
              <a:rPr lang="en-US" dirty="0" smtClean="0"/>
              <a:t>)				(b) 2</a:t>
            </a:r>
            <a:r>
              <a:rPr lang="en-US" baseline="30000" dirty="0" smtClean="0"/>
              <a:t>2n</a:t>
            </a:r>
            <a:r>
              <a:rPr lang="en-US" dirty="0" smtClean="0"/>
              <a:t> = O(2</a:t>
            </a:r>
            <a:r>
              <a:rPr lang="en-US" baseline="30000" dirty="0" smtClean="0"/>
              <a:t>n</a:t>
            </a:r>
            <a:r>
              <a:rPr lang="en-US" dirty="0" smtClean="0"/>
              <a:t>)</a:t>
            </a:r>
            <a:endParaRPr lang="en-US" dirty="0"/>
          </a:p>
        </p:txBody>
      </p:sp>
      <p:sp>
        <p:nvSpPr>
          <p:cNvPr id="4" name="Content Placeholder 2"/>
          <p:cNvSpPr txBox="1">
            <a:spLocks/>
          </p:cNvSpPr>
          <p:nvPr/>
        </p:nvSpPr>
        <p:spPr>
          <a:xfrm>
            <a:off x="977371" y="2401467"/>
            <a:ext cx="10515600" cy="11113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dirty="0"/>
          </a:p>
        </p:txBody>
      </p:sp>
      <p:sp>
        <p:nvSpPr>
          <p:cNvPr id="7" name="Content Placeholder 2"/>
          <p:cNvSpPr txBox="1">
            <a:spLocks/>
          </p:cNvSpPr>
          <p:nvPr/>
        </p:nvSpPr>
        <p:spPr>
          <a:xfrm>
            <a:off x="950914" y="2441157"/>
            <a:ext cx="5041736" cy="39885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smtClean="0"/>
              <a:t>F(n) = 2</a:t>
            </a:r>
            <a:r>
              <a:rPr lang="en-US" b="1" baseline="30000" dirty="0" smtClean="0"/>
              <a:t>n+1</a:t>
            </a:r>
          </a:p>
          <a:p>
            <a:pPr marL="0" indent="0">
              <a:buNone/>
            </a:pPr>
            <a:r>
              <a:rPr lang="en-US" b="1" dirty="0"/>
              <a:t>F(n) = </a:t>
            </a:r>
            <a:r>
              <a:rPr lang="en-US" b="1" dirty="0" smtClean="0"/>
              <a:t>2</a:t>
            </a:r>
            <a:r>
              <a:rPr lang="en-US" b="1" baseline="30000" dirty="0" smtClean="0"/>
              <a:t>n</a:t>
            </a:r>
            <a:r>
              <a:rPr lang="en-US" b="1" dirty="0" smtClean="0"/>
              <a:t> *2</a:t>
            </a:r>
            <a:endParaRPr lang="en-US" baseline="30000" dirty="0"/>
          </a:p>
          <a:p>
            <a:pPr marL="0" indent="0">
              <a:buFont typeface="Arial" panose="020B0604020202020204" pitchFamily="34" charset="0"/>
              <a:buNone/>
            </a:pPr>
            <a:endParaRPr lang="en-US" baseline="30000" dirty="0" smtClean="0"/>
          </a:p>
          <a:p>
            <a:pPr marL="0" indent="0">
              <a:buNone/>
            </a:pPr>
            <a:r>
              <a:rPr lang="en-US" b="1" dirty="0"/>
              <a:t>F(n) </a:t>
            </a:r>
            <a:r>
              <a:rPr lang="en-US" b="1" dirty="0" smtClean="0"/>
              <a:t>= 2</a:t>
            </a:r>
            <a:r>
              <a:rPr lang="en-US" b="1" baseline="30000" dirty="0" smtClean="0"/>
              <a:t>n </a:t>
            </a:r>
            <a:r>
              <a:rPr lang="en-US" b="1" dirty="0" smtClean="0"/>
              <a:t>* C  for C=2</a:t>
            </a:r>
          </a:p>
          <a:p>
            <a:pPr marL="0" indent="0">
              <a:buNone/>
            </a:pPr>
            <a:r>
              <a:rPr lang="en-US" b="1" dirty="0"/>
              <a:t>F(n) </a:t>
            </a:r>
            <a:r>
              <a:rPr lang="en-US" b="1" dirty="0" smtClean="0"/>
              <a:t>&lt;= 2</a:t>
            </a:r>
            <a:r>
              <a:rPr lang="en-US" b="1" baseline="30000" dirty="0" smtClean="0"/>
              <a:t>n</a:t>
            </a:r>
            <a:r>
              <a:rPr lang="en-US" b="1" dirty="0" smtClean="0"/>
              <a:t> * C for all C&gt;=2</a:t>
            </a:r>
          </a:p>
          <a:p>
            <a:pPr marL="0" indent="0">
              <a:buNone/>
            </a:pPr>
            <a:endParaRPr lang="en-US" b="1" baseline="30000" dirty="0"/>
          </a:p>
          <a:p>
            <a:pPr marL="0" indent="0">
              <a:buNone/>
            </a:pPr>
            <a:r>
              <a:rPr lang="en-US" b="1" dirty="0" smtClean="0"/>
              <a:t>Hence </a:t>
            </a:r>
            <a:r>
              <a:rPr lang="en-US" dirty="0"/>
              <a:t>2</a:t>
            </a:r>
            <a:r>
              <a:rPr lang="en-US" baseline="30000" dirty="0"/>
              <a:t>n+1</a:t>
            </a:r>
            <a:r>
              <a:rPr lang="en-US" dirty="0"/>
              <a:t> = O(2</a:t>
            </a:r>
            <a:r>
              <a:rPr lang="en-US" baseline="30000" dirty="0"/>
              <a:t>n</a:t>
            </a:r>
            <a:r>
              <a:rPr lang="en-US" dirty="0"/>
              <a:t>)</a:t>
            </a:r>
          </a:p>
          <a:p>
            <a:pPr marL="0" indent="0">
              <a:buNone/>
            </a:pPr>
            <a:endParaRPr lang="en-US" dirty="0"/>
          </a:p>
          <a:p>
            <a:pPr marL="0" indent="0">
              <a:buFont typeface="Arial" panose="020B0604020202020204" pitchFamily="34" charset="0"/>
              <a:buNone/>
            </a:pPr>
            <a:endParaRPr lang="en-US" baseline="30000" dirty="0" smtClean="0"/>
          </a:p>
        </p:txBody>
      </p:sp>
      <p:sp>
        <p:nvSpPr>
          <p:cNvPr id="8" name="Content Placeholder 2"/>
          <p:cNvSpPr txBox="1">
            <a:spLocks/>
          </p:cNvSpPr>
          <p:nvPr/>
        </p:nvSpPr>
        <p:spPr>
          <a:xfrm>
            <a:off x="6196405" y="2408338"/>
            <a:ext cx="5041736" cy="39885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smtClean="0"/>
              <a:t>F(n) = 2</a:t>
            </a:r>
            <a:r>
              <a:rPr lang="en-US" b="1" baseline="30000" dirty="0" smtClean="0"/>
              <a:t>2n</a:t>
            </a:r>
          </a:p>
          <a:p>
            <a:pPr marL="0" indent="0">
              <a:buNone/>
            </a:pPr>
            <a:r>
              <a:rPr lang="en-US" b="1" dirty="0"/>
              <a:t>F(n) = </a:t>
            </a:r>
            <a:r>
              <a:rPr lang="en-US" b="1" dirty="0" smtClean="0"/>
              <a:t>2</a:t>
            </a:r>
            <a:r>
              <a:rPr lang="en-US" b="1" baseline="30000" dirty="0" smtClean="0"/>
              <a:t>n</a:t>
            </a:r>
            <a:r>
              <a:rPr lang="en-US" b="1" dirty="0" smtClean="0"/>
              <a:t> *2</a:t>
            </a:r>
            <a:r>
              <a:rPr lang="en-US" b="1" baseline="30000" dirty="0" smtClean="0"/>
              <a:t>n</a:t>
            </a:r>
            <a:endParaRPr lang="en-US" baseline="30000" dirty="0"/>
          </a:p>
          <a:p>
            <a:pPr marL="0" indent="0">
              <a:buFont typeface="Arial" panose="020B0604020202020204" pitchFamily="34" charset="0"/>
              <a:buNone/>
            </a:pPr>
            <a:endParaRPr lang="en-US" baseline="30000" dirty="0" smtClean="0"/>
          </a:p>
          <a:p>
            <a:pPr marL="0" indent="0">
              <a:buNone/>
            </a:pPr>
            <a:r>
              <a:rPr lang="en-US" b="1" dirty="0"/>
              <a:t>F(n) </a:t>
            </a:r>
            <a:r>
              <a:rPr lang="en-US" b="1" dirty="0" smtClean="0"/>
              <a:t>= 2</a:t>
            </a:r>
            <a:r>
              <a:rPr lang="en-US" b="1" baseline="30000" dirty="0" smtClean="0"/>
              <a:t>n </a:t>
            </a:r>
            <a:r>
              <a:rPr lang="en-US" b="1" dirty="0" smtClean="0"/>
              <a:t>* C  for C=2</a:t>
            </a:r>
            <a:r>
              <a:rPr lang="en-US" b="1" baseline="30000" dirty="0" smtClean="0"/>
              <a:t>n</a:t>
            </a:r>
          </a:p>
          <a:p>
            <a:pPr marL="0" indent="0">
              <a:buNone/>
            </a:pPr>
            <a:r>
              <a:rPr lang="en-US" b="1" dirty="0"/>
              <a:t>F(n) </a:t>
            </a:r>
            <a:r>
              <a:rPr lang="en-US" b="1" dirty="0" smtClean="0"/>
              <a:t>&lt;= 2</a:t>
            </a:r>
            <a:r>
              <a:rPr lang="en-US" b="1" baseline="30000" dirty="0" smtClean="0"/>
              <a:t>n</a:t>
            </a:r>
            <a:r>
              <a:rPr lang="en-US" b="1" dirty="0" smtClean="0"/>
              <a:t> * C for all C&gt;=2</a:t>
            </a:r>
            <a:r>
              <a:rPr lang="en-US" b="1" baseline="30000" dirty="0" smtClean="0"/>
              <a:t>n</a:t>
            </a:r>
          </a:p>
          <a:p>
            <a:pPr marL="0" indent="0">
              <a:buNone/>
            </a:pPr>
            <a:endParaRPr lang="en-US" b="1" baseline="30000" dirty="0"/>
          </a:p>
          <a:p>
            <a:pPr marL="0" indent="0">
              <a:buNone/>
            </a:pPr>
            <a:r>
              <a:rPr lang="en-US" b="1" dirty="0" smtClean="0"/>
              <a:t>Hence </a:t>
            </a:r>
            <a:r>
              <a:rPr lang="en-US" dirty="0"/>
              <a:t>2</a:t>
            </a:r>
            <a:r>
              <a:rPr lang="en-US" baseline="30000" dirty="0"/>
              <a:t>n+1</a:t>
            </a:r>
            <a:r>
              <a:rPr lang="en-US" dirty="0"/>
              <a:t> </a:t>
            </a:r>
            <a:r>
              <a:rPr lang="en-US" dirty="0" smtClean="0"/>
              <a:t>≠ </a:t>
            </a:r>
            <a:r>
              <a:rPr lang="en-US" dirty="0"/>
              <a:t>O(2</a:t>
            </a:r>
            <a:r>
              <a:rPr lang="en-US" baseline="30000" dirty="0"/>
              <a:t>n</a:t>
            </a:r>
            <a:r>
              <a:rPr lang="en-US" dirty="0"/>
              <a:t>)</a:t>
            </a:r>
          </a:p>
          <a:p>
            <a:pPr marL="0" indent="0">
              <a:buNone/>
            </a:pPr>
            <a:endParaRPr lang="en-US" dirty="0"/>
          </a:p>
          <a:p>
            <a:pPr marL="0" indent="0">
              <a:buFont typeface="Arial" panose="020B0604020202020204" pitchFamily="34" charset="0"/>
              <a:buNone/>
            </a:pPr>
            <a:endParaRPr lang="en-US" baseline="30000" dirty="0" smtClean="0"/>
          </a:p>
        </p:txBody>
      </p:sp>
    </p:spTree>
    <p:extLst>
      <p:ext uri="{BB962C8B-B14F-4D97-AF65-F5344CB8AC3E}">
        <p14:creationId xmlns:p14="http://schemas.microsoft.com/office/powerpoint/2010/main" val="34786250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nodePh="1">
                                  <p:stCondLst>
                                    <p:cond delay="0"/>
                                  </p:stCondLst>
                                  <p:endCondLst>
                                    <p:cond evt="begin" delay="0">
                                      <p:tn val="17"/>
                                    </p:cond>
                                  </p:endCondLst>
                                  <p:childTnLst>
                                    <p:set>
                                      <p:cBhvr>
                                        <p:cTn id="18" dur="1" fill="hold">
                                          <p:stCondLst>
                                            <p:cond delay="0"/>
                                          </p:stCondLst>
                                        </p:cTn>
                                        <p:tgtEl>
                                          <p:spTgt spid="4">
                                            <p:txEl>
                                              <p:pRg st="0" end="0"/>
                                            </p:txEl>
                                          </p:spTgt>
                                        </p:tgtEl>
                                        <p:attrNameLst>
                                          <p:attrName>style.visibility</p:attrName>
                                        </p:attrNameLst>
                                      </p:cBhvr>
                                      <p:to>
                                        <p:strVal val="visible"/>
                                      </p:to>
                                    </p:set>
                                    <p:anim calcmode="lin" valueType="num">
                                      <p:cBhvr additive="base">
                                        <p:cTn id="19"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 calcmode="lin" valueType="num">
                                      <p:cBhvr additive="base">
                                        <p:cTn id="25"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xEl>
                                              <p:pRg st="1" end="1"/>
                                            </p:txEl>
                                          </p:spTgt>
                                        </p:tgtEl>
                                        <p:attrNameLst>
                                          <p:attrName>style.visibility</p:attrName>
                                        </p:attrNameLst>
                                      </p:cBhvr>
                                      <p:to>
                                        <p:strVal val="visible"/>
                                      </p:to>
                                    </p:set>
                                    <p:anim calcmode="lin" valueType="num">
                                      <p:cBhvr additive="base">
                                        <p:cTn id="31"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7">
                                            <p:txEl>
                                              <p:pRg st="3" end="3"/>
                                            </p:txEl>
                                          </p:spTgt>
                                        </p:tgtEl>
                                        <p:attrNameLst>
                                          <p:attrName>style.visibility</p:attrName>
                                        </p:attrNameLst>
                                      </p:cBhvr>
                                      <p:to>
                                        <p:strVal val="visible"/>
                                      </p:to>
                                    </p:set>
                                    <p:anim calcmode="lin" valueType="num">
                                      <p:cBhvr additive="base">
                                        <p:cTn id="37"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7">
                                            <p:txEl>
                                              <p:pRg st="4" end="4"/>
                                            </p:txEl>
                                          </p:spTgt>
                                        </p:tgtEl>
                                        <p:attrNameLst>
                                          <p:attrName>style.visibility</p:attrName>
                                        </p:attrNameLst>
                                      </p:cBhvr>
                                      <p:to>
                                        <p:strVal val="visible"/>
                                      </p:to>
                                    </p:set>
                                    <p:anim calcmode="lin" valueType="num">
                                      <p:cBhvr additive="base">
                                        <p:cTn id="43"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7">
                                            <p:txEl>
                                              <p:pRg st="6" end="6"/>
                                            </p:txEl>
                                          </p:spTgt>
                                        </p:tgtEl>
                                        <p:attrNameLst>
                                          <p:attrName>style.visibility</p:attrName>
                                        </p:attrNameLst>
                                      </p:cBhvr>
                                      <p:to>
                                        <p:strVal val="visible"/>
                                      </p:to>
                                    </p:set>
                                    <p:anim calcmode="lin" valueType="num">
                                      <p:cBhvr additive="base">
                                        <p:cTn id="49"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8">
                                            <p:txEl>
                                              <p:pRg st="0" end="0"/>
                                            </p:txEl>
                                          </p:spTgt>
                                        </p:tgtEl>
                                        <p:attrNameLst>
                                          <p:attrName>style.visibility</p:attrName>
                                        </p:attrNameLst>
                                      </p:cBhvr>
                                      <p:to>
                                        <p:strVal val="visible"/>
                                      </p:to>
                                    </p:set>
                                    <p:anim calcmode="lin" valueType="num">
                                      <p:cBhvr additive="base">
                                        <p:cTn id="55"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8">
                                            <p:txEl>
                                              <p:pRg st="1" end="1"/>
                                            </p:txEl>
                                          </p:spTgt>
                                        </p:tgtEl>
                                        <p:attrNameLst>
                                          <p:attrName>style.visibility</p:attrName>
                                        </p:attrNameLst>
                                      </p:cBhvr>
                                      <p:to>
                                        <p:strVal val="visible"/>
                                      </p:to>
                                    </p:set>
                                    <p:anim calcmode="lin" valueType="num">
                                      <p:cBhvr additive="base">
                                        <p:cTn id="6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8">
                                            <p:txEl>
                                              <p:pRg st="3" end="3"/>
                                            </p:txEl>
                                          </p:spTgt>
                                        </p:tgtEl>
                                        <p:attrNameLst>
                                          <p:attrName>style.visibility</p:attrName>
                                        </p:attrNameLst>
                                      </p:cBhvr>
                                      <p:to>
                                        <p:strVal val="visible"/>
                                      </p:to>
                                    </p:set>
                                    <p:anim calcmode="lin" valueType="num">
                                      <p:cBhvr additive="base">
                                        <p:cTn id="67"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8">
                                            <p:txEl>
                                              <p:pRg st="4" end="4"/>
                                            </p:txEl>
                                          </p:spTgt>
                                        </p:tgtEl>
                                        <p:attrNameLst>
                                          <p:attrName>style.visibility</p:attrName>
                                        </p:attrNameLst>
                                      </p:cBhvr>
                                      <p:to>
                                        <p:strVal val="visible"/>
                                      </p:to>
                                    </p:set>
                                    <p:anim calcmode="lin" valueType="num">
                                      <p:cBhvr additive="base">
                                        <p:cTn id="73"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8">
                                            <p:txEl>
                                              <p:pRg st="6" end="6"/>
                                            </p:txEl>
                                          </p:spTgt>
                                        </p:tgtEl>
                                        <p:attrNameLst>
                                          <p:attrName>style.visibility</p:attrName>
                                        </p:attrNameLst>
                                      </p:cBhvr>
                                      <p:to>
                                        <p:strVal val="visible"/>
                                      </p:to>
                                    </p:set>
                                    <p:anim calcmode="lin" valueType="num">
                                      <p:cBhvr additive="base">
                                        <p:cTn id="79"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alphaModFix amt="10000"/>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00"/>
          </a:xfrm>
        </p:spPr>
        <p:txBody>
          <a:bodyPr>
            <a:normAutofit fontScale="90000"/>
          </a:bodyPr>
          <a:lstStyle/>
          <a:p>
            <a:r>
              <a:rPr lang="en-US" dirty="0" smtClean="0"/>
              <a:t>Books</a:t>
            </a:r>
            <a:endParaRPr lang="en-US" dirty="0"/>
          </a:p>
        </p:txBody>
      </p:sp>
      <p:sp>
        <p:nvSpPr>
          <p:cNvPr id="3" name="Content Placeholder 2"/>
          <p:cNvSpPr>
            <a:spLocks noGrp="1"/>
          </p:cNvSpPr>
          <p:nvPr>
            <p:ph idx="1"/>
          </p:nvPr>
        </p:nvSpPr>
        <p:spPr>
          <a:xfrm>
            <a:off x="838200" y="1164224"/>
            <a:ext cx="7363661" cy="5172852"/>
          </a:xfrm>
        </p:spPr>
        <p:txBody>
          <a:bodyPr>
            <a:noAutofit/>
          </a:bodyPr>
          <a:lstStyle/>
          <a:p>
            <a:pPr marL="0" indent="0" algn="just">
              <a:buNone/>
            </a:pPr>
            <a:r>
              <a:rPr lang="en-GB" sz="3000" dirty="0" smtClean="0"/>
              <a:t>[</a:t>
            </a:r>
            <a:r>
              <a:rPr lang="en-GB" sz="3000" dirty="0"/>
              <a:t>T1]	T. H. </a:t>
            </a:r>
            <a:r>
              <a:rPr lang="en-GB" sz="3000" dirty="0" err="1"/>
              <a:t>Cormen</a:t>
            </a:r>
            <a:r>
              <a:rPr lang="en-GB" sz="3000" dirty="0"/>
              <a:t>, C. E. </a:t>
            </a:r>
            <a:r>
              <a:rPr lang="en-GB" sz="3000" dirty="0" err="1"/>
              <a:t>Leiserson</a:t>
            </a:r>
            <a:r>
              <a:rPr lang="en-GB" sz="3000" dirty="0"/>
              <a:t>, R. L. </a:t>
            </a:r>
            <a:r>
              <a:rPr lang="en-GB" sz="3000" dirty="0" err="1"/>
              <a:t>Rivest</a:t>
            </a:r>
            <a:r>
              <a:rPr lang="en-GB" sz="3000" dirty="0"/>
              <a:t>, Clifford Stein, “Introduction to Algorithms”, 3</a:t>
            </a:r>
            <a:r>
              <a:rPr lang="en-GB" sz="3000" baseline="30000" dirty="0"/>
              <a:t>rd</a:t>
            </a:r>
            <a:r>
              <a:rPr lang="en-GB" sz="3000" dirty="0"/>
              <a:t>  Ed., PHI, 2013.</a:t>
            </a:r>
            <a:endParaRPr lang="en-US" sz="3000" dirty="0"/>
          </a:p>
          <a:p>
            <a:pPr algn="just"/>
            <a:endParaRPr lang="en-GB" sz="3000" dirty="0" smtClean="0"/>
          </a:p>
          <a:p>
            <a:pPr marL="0" indent="0" algn="just">
              <a:buNone/>
            </a:pPr>
            <a:r>
              <a:rPr lang="en-GB" sz="3000" dirty="0" smtClean="0"/>
              <a:t>[</a:t>
            </a:r>
            <a:r>
              <a:rPr lang="en-GB" sz="3000" dirty="0"/>
              <a:t>T2]	Jon </a:t>
            </a:r>
            <a:r>
              <a:rPr lang="en-GB" sz="3000" dirty="0" err="1"/>
              <a:t>Klenberg</a:t>
            </a:r>
            <a:r>
              <a:rPr lang="en-GB" sz="3000" dirty="0" smtClean="0"/>
              <a:t>, Eva </a:t>
            </a:r>
            <a:r>
              <a:rPr lang="en-GB" sz="3000" dirty="0" err="1"/>
              <a:t>Tardos</a:t>
            </a:r>
            <a:r>
              <a:rPr lang="en-GB" sz="3000" dirty="0"/>
              <a:t>,”Algorithm Design”, Pearson Publications,2014</a:t>
            </a:r>
            <a:r>
              <a:rPr lang="en-US" sz="3000" dirty="0"/>
              <a:t> </a:t>
            </a:r>
            <a:endParaRPr lang="en-US" sz="3000" dirty="0" smtClean="0"/>
          </a:p>
          <a:p>
            <a:pPr algn="just"/>
            <a:endParaRPr lang="en-US" sz="3000" dirty="0"/>
          </a:p>
          <a:p>
            <a:pPr marL="0" indent="0" algn="just">
              <a:buNone/>
            </a:pPr>
            <a:r>
              <a:rPr lang="en-US" sz="3000" dirty="0" smtClean="0"/>
              <a:t>[Suggestion] Deepak Gupta, “Algorithm Analysis and Design”, </a:t>
            </a:r>
            <a:r>
              <a:rPr lang="en-US" sz="3000" dirty="0" err="1" smtClean="0"/>
              <a:t>Katson</a:t>
            </a:r>
            <a:r>
              <a:rPr lang="en-US" sz="3000" dirty="0" smtClean="0"/>
              <a:t> Publications, 2016</a:t>
            </a:r>
            <a:endParaRPr lang="en-US" sz="3000" dirty="0"/>
          </a:p>
        </p:txBody>
      </p:sp>
      <p:pic>
        <p:nvPicPr>
          <p:cNvPr id="4" name="Picture 3"/>
          <p:cNvPicPr>
            <a:picLocks noChangeAspect="1"/>
          </p:cNvPicPr>
          <p:nvPr/>
        </p:nvPicPr>
        <p:blipFill>
          <a:blip r:embed="rId3"/>
          <a:stretch>
            <a:fillRect/>
          </a:stretch>
        </p:blipFill>
        <p:spPr>
          <a:xfrm>
            <a:off x="9215806" y="1206546"/>
            <a:ext cx="1684731" cy="1293887"/>
          </a:xfrm>
          <a:prstGeom prst="rect">
            <a:avLst/>
          </a:prstGeom>
        </p:spPr>
      </p:pic>
      <p:pic>
        <p:nvPicPr>
          <p:cNvPr id="5" name="Picture 4"/>
          <p:cNvPicPr>
            <a:picLocks noChangeAspect="1"/>
          </p:cNvPicPr>
          <p:nvPr/>
        </p:nvPicPr>
        <p:blipFill>
          <a:blip r:embed="rId4"/>
          <a:stretch>
            <a:fillRect/>
          </a:stretch>
        </p:blipFill>
        <p:spPr>
          <a:xfrm>
            <a:off x="9233708" y="3005800"/>
            <a:ext cx="1666831" cy="1227738"/>
          </a:xfrm>
          <a:prstGeom prst="rect">
            <a:avLst/>
          </a:prstGeom>
        </p:spPr>
      </p:pic>
      <p:pic>
        <p:nvPicPr>
          <p:cNvPr id="6" name="Picture 5"/>
          <p:cNvPicPr>
            <a:picLocks noChangeAspect="1"/>
          </p:cNvPicPr>
          <p:nvPr/>
        </p:nvPicPr>
        <p:blipFill>
          <a:blip r:embed="rId5"/>
          <a:stretch>
            <a:fillRect/>
          </a:stretch>
        </p:blipFill>
        <p:spPr>
          <a:xfrm>
            <a:off x="9286623" y="4678380"/>
            <a:ext cx="1613915" cy="1354411"/>
          </a:xfrm>
          <a:prstGeom prst="rect">
            <a:avLst/>
          </a:prstGeom>
        </p:spPr>
      </p:pic>
    </p:spTree>
    <p:extLst>
      <p:ext uri="{BB962C8B-B14F-4D97-AF65-F5344CB8AC3E}">
        <p14:creationId xmlns:p14="http://schemas.microsoft.com/office/powerpoint/2010/main" val="306438355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alphaModFix amt="6000"/>
          </a:blip>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6B472676-7EE7-41AF-9E65-81536CA55391}"/>
              </a:ext>
            </a:extLst>
          </p:cNvPr>
          <p:cNvSpPr/>
          <p:nvPr/>
        </p:nvSpPr>
        <p:spPr>
          <a:xfrm>
            <a:off x="1026850" y="1319985"/>
            <a:ext cx="10138299" cy="4770665"/>
          </a:xfrm>
          <a:prstGeom prst="rect">
            <a:avLst/>
          </a:prstGeom>
        </p:spPr>
        <p:txBody>
          <a:bodyPr wrap="square">
            <a:spAutoFit/>
          </a:bodyPr>
          <a:lstStyle/>
          <a:p>
            <a:pPr marR="2540" algn="just">
              <a:lnSpc>
                <a:spcPct val="115000"/>
              </a:lnSpc>
              <a:spcBef>
                <a:spcPts val="1605"/>
              </a:spcBef>
              <a:spcAft>
                <a:spcPts val="0"/>
              </a:spcAft>
            </a:pPr>
            <a:r>
              <a:rPr lang="en-IN" dirty="0">
                <a:solidFill>
                  <a:srgbClr val="000000"/>
                </a:solidFill>
                <a:latin typeface="Arial" panose="020B0604020202020204" pitchFamily="34" charset="0"/>
                <a:ea typeface="Arial" panose="020B0604020202020204" pitchFamily="34" charset="0"/>
              </a:rPr>
              <a:t>An algorithm, named after the ninth century scholar Abu </a:t>
            </a:r>
            <a:r>
              <a:rPr lang="en-IN" dirty="0" err="1">
                <a:solidFill>
                  <a:srgbClr val="000000"/>
                </a:solidFill>
                <a:latin typeface="Arial" panose="020B0604020202020204" pitchFamily="34" charset="0"/>
                <a:ea typeface="Arial" panose="020B0604020202020204" pitchFamily="34" charset="0"/>
              </a:rPr>
              <a:t>Jafar</a:t>
            </a:r>
            <a:r>
              <a:rPr lang="en-IN" dirty="0">
                <a:solidFill>
                  <a:srgbClr val="000000"/>
                </a:solidFill>
                <a:latin typeface="Arial" panose="020B0604020202020204" pitchFamily="34" charset="0"/>
                <a:ea typeface="Arial" panose="020B0604020202020204" pitchFamily="34" charset="0"/>
              </a:rPr>
              <a:t> Muhammad Ibn Musa Al-</a:t>
            </a:r>
            <a:r>
              <a:rPr lang="en-IN" dirty="0" err="1">
                <a:solidFill>
                  <a:srgbClr val="000000"/>
                </a:solidFill>
                <a:latin typeface="Arial" panose="020B0604020202020204" pitchFamily="34" charset="0"/>
                <a:ea typeface="Arial" panose="020B0604020202020204" pitchFamily="34" charset="0"/>
              </a:rPr>
              <a:t>Khowarizmi</a:t>
            </a:r>
            <a:r>
              <a:rPr lang="en-IN" dirty="0">
                <a:solidFill>
                  <a:srgbClr val="000000"/>
                </a:solidFill>
                <a:latin typeface="Arial" panose="020B0604020202020204" pitchFamily="34" charset="0"/>
                <a:ea typeface="Arial" panose="020B0604020202020204" pitchFamily="34" charset="0"/>
              </a:rPr>
              <a:t>, An algorithm is a set of rules for carrying out calculation either by hand or on a machine. </a:t>
            </a:r>
            <a:endParaRPr lang="en-IN" sz="1400" dirty="0">
              <a:latin typeface="Arial" panose="020B0604020202020204" pitchFamily="34" charset="0"/>
              <a:ea typeface="Arial" panose="020B0604020202020204" pitchFamily="34" charset="0"/>
            </a:endParaRPr>
          </a:p>
          <a:p>
            <a:pPr marL="228600" marR="5715">
              <a:lnSpc>
                <a:spcPct val="115000"/>
              </a:lnSpc>
              <a:spcBef>
                <a:spcPts val="1605"/>
              </a:spcBef>
              <a:spcAft>
                <a:spcPts val="0"/>
              </a:spcAft>
            </a:pPr>
            <a:r>
              <a:rPr lang="en-IN" dirty="0">
                <a:solidFill>
                  <a:srgbClr val="000000"/>
                </a:solidFill>
                <a:latin typeface="Arial" panose="020B0604020202020204" pitchFamily="34" charset="0"/>
                <a:ea typeface="Arial" panose="020B0604020202020204" pitchFamily="34" charset="0"/>
              </a:rPr>
              <a:t>1. Algorithm analysis and design is a branch of computer science that consists of designing and </a:t>
            </a:r>
            <a:endParaRPr lang="en-IN" sz="1400" dirty="0">
              <a:latin typeface="Arial" panose="020B0604020202020204" pitchFamily="34" charset="0"/>
              <a:ea typeface="Arial" panose="020B0604020202020204" pitchFamily="34" charset="0"/>
            </a:endParaRPr>
          </a:p>
          <a:p>
            <a:pPr marL="457200" marR="1569720">
              <a:lnSpc>
                <a:spcPct val="115000"/>
              </a:lnSpc>
              <a:spcBef>
                <a:spcPts val="190"/>
              </a:spcBef>
              <a:spcAft>
                <a:spcPts val="0"/>
              </a:spcAft>
            </a:pPr>
            <a:r>
              <a:rPr lang="en-IN" dirty="0" err="1">
                <a:solidFill>
                  <a:srgbClr val="000000"/>
                </a:solidFill>
                <a:latin typeface="Arial" panose="020B0604020202020204" pitchFamily="34" charset="0"/>
                <a:ea typeface="Arial" panose="020B0604020202020204" pitchFamily="34" charset="0"/>
              </a:rPr>
              <a:t>analyzing</a:t>
            </a:r>
            <a:r>
              <a:rPr lang="en-IN" dirty="0">
                <a:solidFill>
                  <a:srgbClr val="000000"/>
                </a:solidFill>
                <a:latin typeface="Arial" panose="020B0604020202020204" pitchFamily="34" charset="0"/>
                <a:ea typeface="Arial" panose="020B0604020202020204" pitchFamily="34" charset="0"/>
              </a:rPr>
              <a:t> computer algorithms The “design” pertain to </a:t>
            </a:r>
            <a:endParaRPr lang="en-IN" sz="1400" dirty="0">
              <a:latin typeface="Arial" panose="020B0604020202020204" pitchFamily="34" charset="0"/>
              <a:ea typeface="Arial" panose="020B0604020202020204" pitchFamily="34" charset="0"/>
            </a:endParaRPr>
          </a:p>
          <a:p>
            <a:pPr marL="591185">
              <a:lnSpc>
                <a:spcPct val="115000"/>
              </a:lnSpc>
              <a:spcBef>
                <a:spcPts val="190"/>
              </a:spcBef>
              <a:spcAft>
                <a:spcPts val="0"/>
              </a:spcAft>
            </a:pPr>
            <a:r>
              <a:rPr lang="en-IN" dirty="0" err="1">
                <a:solidFill>
                  <a:srgbClr val="000000"/>
                </a:solidFill>
                <a:latin typeface="Arial" panose="020B0604020202020204" pitchFamily="34" charset="0"/>
                <a:ea typeface="Arial" panose="020B0604020202020204" pitchFamily="34" charset="0"/>
              </a:rPr>
              <a:t>i</a:t>
            </a:r>
            <a:r>
              <a:rPr lang="en-IN" dirty="0">
                <a:solidFill>
                  <a:srgbClr val="000000"/>
                </a:solidFill>
                <a:latin typeface="Arial" panose="020B0604020202020204" pitchFamily="34" charset="0"/>
                <a:ea typeface="Arial" panose="020B0604020202020204" pitchFamily="34" charset="0"/>
              </a:rPr>
              <a:t>. The description of algorithm at an abstract level by means of a pseudo </a:t>
            </a:r>
            <a:endParaRPr lang="en-IN" sz="1400" dirty="0">
              <a:latin typeface="Arial" panose="020B0604020202020204" pitchFamily="34" charset="0"/>
              <a:ea typeface="Arial" panose="020B0604020202020204" pitchFamily="34" charset="0"/>
            </a:endParaRPr>
          </a:p>
          <a:p>
            <a:pPr marL="372110" marR="5715">
              <a:lnSpc>
                <a:spcPct val="115000"/>
              </a:lnSpc>
              <a:spcBef>
                <a:spcPts val="190"/>
              </a:spcBef>
              <a:spcAft>
                <a:spcPts val="0"/>
              </a:spcAft>
            </a:pPr>
            <a:r>
              <a:rPr lang="en-IN" dirty="0">
                <a:solidFill>
                  <a:srgbClr val="000000"/>
                </a:solidFill>
                <a:latin typeface="Arial" panose="020B0604020202020204" pitchFamily="34" charset="0"/>
                <a:ea typeface="Arial" panose="020B0604020202020204" pitchFamily="34" charset="0"/>
              </a:rPr>
              <a:t>       language, and</a:t>
            </a:r>
          </a:p>
          <a:p>
            <a:pPr marL="372110" marR="5715">
              <a:lnSpc>
                <a:spcPct val="115000"/>
              </a:lnSpc>
              <a:spcBef>
                <a:spcPts val="190"/>
              </a:spcBef>
              <a:spcAft>
                <a:spcPts val="0"/>
              </a:spcAft>
            </a:pPr>
            <a:r>
              <a:rPr lang="en-IN" dirty="0">
                <a:solidFill>
                  <a:srgbClr val="000000"/>
                </a:solidFill>
                <a:latin typeface="Arial" panose="020B0604020202020204" pitchFamily="34" charset="0"/>
                <a:ea typeface="Arial" panose="020B0604020202020204" pitchFamily="34" charset="0"/>
              </a:rPr>
              <a:t>   ii. Proof of correctness that is, the algorithm solves the given problem in </a:t>
            </a:r>
            <a:endParaRPr lang="en-IN" sz="1400" dirty="0">
              <a:latin typeface="Arial" panose="020B0604020202020204" pitchFamily="34" charset="0"/>
              <a:ea typeface="Arial" panose="020B0604020202020204" pitchFamily="34" charset="0"/>
            </a:endParaRPr>
          </a:p>
          <a:p>
            <a:pPr marL="228600" marR="313690">
              <a:lnSpc>
                <a:spcPct val="115000"/>
              </a:lnSpc>
              <a:spcBef>
                <a:spcPts val="190"/>
              </a:spcBef>
              <a:spcAft>
                <a:spcPts val="0"/>
              </a:spcAft>
            </a:pPr>
            <a:r>
              <a:rPr lang="en-IN" dirty="0">
                <a:solidFill>
                  <a:srgbClr val="000000"/>
                </a:solidFill>
                <a:latin typeface="Arial" panose="020B0604020202020204" pitchFamily="34" charset="0"/>
                <a:ea typeface="Arial" panose="020B0604020202020204" pitchFamily="34" charset="0"/>
              </a:rPr>
              <a:t>        all cases. </a:t>
            </a:r>
          </a:p>
          <a:p>
            <a:pPr marL="228600" marR="313690">
              <a:lnSpc>
                <a:spcPct val="115000"/>
              </a:lnSpc>
              <a:spcBef>
                <a:spcPts val="190"/>
              </a:spcBef>
              <a:spcAft>
                <a:spcPts val="0"/>
              </a:spcAft>
            </a:pPr>
            <a:r>
              <a:rPr lang="en-IN" dirty="0">
                <a:solidFill>
                  <a:srgbClr val="000000"/>
                </a:solidFill>
                <a:latin typeface="Arial" panose="020B0604020202020204" pitchFamily="34" charset="0"/>
                <a:ea typeface="Arial" panose="020B0604020202020204" pitchFamily="34" charset="0"/>
              </a:rPr>
              <a:t>2. The “analysis” deals with performance evaluation (complexity analysis). </a:t>
            </a:r>
            <a:endParaRPr lang="en-IN" sz="1400" dirty="0">
              <a:latin typeface="Arial" panose="020B0604020202020204" pitchFamily="34" charset="0"/>
              <a:ea typeface="Arial" panose="020B0604020202020204" pitchFamily="34" charset="0"/>
            </a:endParaRPr>
          </a:p>
          <a:p>
            <a:pPr algn="just">
              <a:lnSpc>
                <a:spcPct val="115000"/>
              </a:lnSpc>
              <a:spcBef>
                <a:spcPts val="1605"/>
              </a:spcBef>
              <a:spcAft>
                <a:spcPts val="0"/>
              </a:spcAft>
            </a:pPr>
            <a:r>
              <a:rPr lang="en-IN" dirty="0">
                <a:solidFill>
                  <a:srgbClr val="000000"/>
                </a:solidFill>
                <a:latin typeface="Arial" panose="020B0604020202020204" pitchFamily="34" charset="0"/>
                <a:ea typeface="Arial" panose="020B0604020202020204" pitchFamily="34" charset="0"/>
              </a:rPr>
              <a:t>The complexity of an algorithm is a function g(n) that gives the upper bound of the number of operation (or running time) performed by an algorithm when the input size is n or in other words complexity of an algorithm is calculated using growth functions.</a:t>
            </a:r>
            <a:endParaRPr lang="en-IN" sz="14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42638913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Properties of Algorithm</a:t>
            </a:r>
            <a:endParaRPr lang="en-US" dirty="0"/>
          </a:p>
        </p:txBody>
      </p:sp>
      <p:sp>
        <p:nvSpPr>
          <p:cNvPr id="6" name="Content Placeholder 5"/>
          <p:cNvSpPr>
            <a:spLocks noGrp="1"/>
          </p:cNvSpPr>
          <p:nvPr>
            <p:ph idx="1"/>
          </p:nvPr>
        </p:nvSpPr>
        <p:spPr/>
        <p:txBody>
          <a:bodyPr/>
          <a:lstStyle/>
          <a:p>
            <a:r>
              <a:rPr lang="en-US" dirty="0" smtClean="0"/>
              <a:t>Input</a:t>
            </a:r>
          </a:p>
          <a:p>
            <a:r>
              <a:rPr lang="en-US" dirty="0" smtClean="0"/>
              <a:t>Output</a:t>
            </a:r>
          </a:p>
          <a:p>
            <a:r>
              <a:rPr lang="en-US" dirty="0" smtClean="0"/>
              <a:t>Definiteness</a:t>
            </a:r>
          </a:p>
          <a:p>
            <a:r>
              <a:rPr lang="en-US" dirty="0" smtClean="0"/>
              <a:t>Completeness</a:t>
            </a:r>
          </a:p>
          <a:p>
            <a:r>
              <a:rPr lang="en-US" dirty="0" smtClean="0"/>
              <a:t>Efficiency</a:t>
            </a:r>
            <a:endParaRPr lang="en-US" dirty="0"/>
          </a:p>
        </p:txBody>
      </p:sp>
    </p:spTree>
    <p:extLst>
      <p:ext uri="{BB962C8B-B14F-4D97-AF65-F5344CB8AC3E}">
        <p14:creationId xmlns:p14="http://schemas.microsoft.com/office/powerpoint/2010/main" val="42192409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5000"/>
          </a:blip>
          <a:srcRect/>
          <a:stretch>
            <a:fillRect l="-4000" r="-5000"/>
          </a:stretch>
        </a:blipFill>
        <a:effectLst/>
      </p:bgPr>
    </p:bg>
    <p:spTree>
      <p:nvGrpSpPr>
        <p:cNvPr id="1" name=""/>
        <p:cNvGrpSpPr/>
        <p:nvPr/>
      </p:nvGrpSpPr>
      <p:grpSpPr>
        <a:xfrm>
          <a:off x="0" y="0"/>
          <a:ext cx="0" cy="0"/>
          <a:chOff x="0" y="0"/>
          <a:chExt cx="0" cy="0"/>
        </a:xfrm>
      </p:grpSpPr>
      <p:sp>
        <p:nvSpPr>
          <p:cNvPr id="5122" name="Rectangle 2">
            <a:extLst>
              <a:ext uri="{FF2B5EF4-FFF2-40B4-BE49-F238E27FC236}">
                <a16:creationId xmlns="" xmlns:a16="http://schemas.microsoft.com/office/drawing/2014/main" id="{564E655C-1A6A-4F8C-AF02-57F551EC6BEB}"/>
              </a:ext>
            </a:extLst>
          </p:cNvPr>
          <p:cNvSpPr>
            <a:spLocks noGrp="1" noChangeArrowheads="1"/>
          </p:cNvSpPr>
          <p:nvPr>
            <p:ph type="title"/>
          </p:nvPr>
        </p:nvSpPr>
        <p:spPr>
          <a:xfrm>
            <a:off x="1020418" y="365125"/>
            <a:ext cx="9185622" cy="914400"/>
          </a:xfrm>
        </p:spPr>
        <p:txBody>
          <a:bodyPr>
            <a:normAutofit/>
          </a:bodyPr>
          <a:lstStyle/>
          <a:p>
            <a:r>
              <a:rPr lang="en-US" altLang="en-US" sz="4000" b="1" dirty="0"/>
              <a:t>Efficiency?</a:t>
            </a:r>
          </a:p>
        </p:txBody>
      </p:sp>
      <p:sp>
        <p:nvSpPr>
          <p:cNvPr id="5123" name="Rectangle 3">
            <a:extLst>
              <a:ext uri="{FF2B5EF4-FFF2-40B4-BE49-F238E27FC236}">
                <a16:creationId xmlns="" xmlns:a16="http://schemas.microsoft.com/office/drawing/2014/main" id="{B95CDF63-B6FE-4B10-8182-0B5D425C3991}"/>
              </a:ext>
            </a:extLst>
          </p:cNvPr>
          <p:cNvSpPr>
            <a:spLocks noGrp="1" noChangeArrowheads="1"/>
          </p:cNvSpPr>
          <p:nvPr>
            <p:ph idx="1"/>
          </p:nvPr>
        </p:nvSpPr>
        <p:spPr>
          <a:xfrm>
            <a:off x="1020418" y="1598613"/>
            <a:ext cx="9185621" cy="4570412"/>
          </a:xfrm>
        </p:spPr>
        <p:txBody>
          <a:bodyPr>
            <a:normAutofit/>
          </a:bodyPr>
          <a:lstStyle/>
          <a:p>
            <a:pPr algn="just">
              <a:buFontTx/>
              <a:buNone/>
            </a:pPr>
            <a:r>
              <a:rPr lang="en-US" altLang="en-US" dirty="0"/>
              <a:t>A solution is said to be </a:t>
            </a:r>
            <a:r>
              <a:rPr lang="en-US" altLang="en-US" b="1" dirty="0"/>
              <a:t>efficient</a:t>
            </a:r>
            <a:r>
              <a:rPr lang="en-US" altLang="en-US" dirty="0"/>
              <a:t> if it solves the problem within its </a:t>
            </a:r>
            <a:r>
              <a:rPr lang="en-US" altLang="en-US" b="1" dirty="0"/>
              <a:t>resource constraints</a:t>
            </a:r>
          </a:p>
          <a:p>
            <a:pPr lvl="1"/>
            <a:r>
              <a:rPr lang="en-US" altLang="en-US" dirty="0"/>
              <a:t>Space</a:t>
            </a:r>
          </a:p>
          <a:p>
            <a:pPr lvl="1"/>
            <a:r>
              <a:rPr lang="en-US" altLang="en-US" dirty="0"/>
              <a:t>Time</a:t>
            </a:r>
          </a:p>
          <a:p>
            <a:pPr algn="just"/>
            <a:r>
              <a:rPr lang="en-US" altLang="en-US" dirty="0"/>
              <a:t>The </a:t>
            </a:r>
            <a:r>
              <a:rPr lang="en-US" altLang="en-US" b="1" dirty="0"/>
              <a:t>cost</a:t>
            </a:r>
            <a:r>
              <a:rPr lang="en-US" altLang="en-US" dirty="0"/>
              <a:t> of a solution is the amount of resources that the solution </a:t>
            </a:r>
            <a:r>
              <a:rPr lang="en-US" altLang="en-US" dirty="0" smtClean="0"/>
              <a:t>consumes</a:t>
            </a:r>
          </a:p>
          <a:p>
            <a:pPr algn="just"/>
            <a:r>
              <a:rPr lang="en-US" altLang="en-US" dirty="0" smtClean="0"/>
              <a:t>Relation between Efficiency and Complexity.</a:t>
            </a:r>
            <a:endParaRPr lang="en-US" altLang="en-US" dirty="0"/>
          </a:p>
          <a:p>
            <a:pPr marL="0" indent="0">
              <a:buNone/>
            </a:pPr>
            <a:endParaRPr lang="en-US" altLang="en-US" dirty="0"/>
          </a:p>
        </p:txBody>
      </p:sp>
      <p:sp>
        <p:nvSpPr>
          <p:cNvPr id="4" name="Slide Number Placeholder 3">
            <a:extLst>
              <a:ext uri="{FF2B5EF4-FFF2-40B4-BE49-F238E27FC236}">
                <a16:creationId xmlns="" xmlns:a16="http://schemas.microsoft.com/office/drawing/2014/main" id="{D36A8021-3E96-4539-9728-8C7057CF3343}"/>
              </a:ext>
            </a:extLst>
          </p:cNvPr>
          <p:cNvSpPr>
            <a:spLocks noGrp="1"/>
          </p:cNvSpPr>
          <p:nvPr>
            <p:ph type="sldNum" sz="quarter" idx="12"/>
          </p:nvPr>
        </p:nvSpPr>
        <p:spPr/>
        <p:txBody>
          <a:bodyPr/>
          <a:lstStyle/>
          <a:p>
            <a:fld id="{62D1D538-077A-4726-88AB-0BC20780E31C}" type="slidenum">
              <a:rPr lang="en-US" altLang="en-US"/>
              <a:pPr/>
              <a:t>6</a:t>
            </a:fld>
            <a:endParaRPr lang="en-US" altLang="en-US"/>
          </a:p>
        </p:txBody>
      </p:sp>
      <p:pic>
        <p:nvPicPr>
          <p:cNvPr id="2" name="Picture 1"/>
          <p:cNvPicPr>
            <a:picLocks noChangeAspect="1"/>
          </p:cNvPicPr>
          <p:nvPr/>
        </p:nvPicPr>
        <p:blipFill>
          <a:blip r:embed="rId4"/>
          <a:stretch>
            <a:fillRect/>
          </a:stretch>
        </p:blipFill>
        <p:spPr>
          <a:xfrm>
            <a:off x="2182537" y="4836816"/>
            <a:ext cx="7040841" cy="1068769"/>
          </a:xfrm>
          <a:prstGeom prst="rect">
            <a:avLst/>
          </a:prstGeom>
        </p:spPr>
      </p:pic>
    </p:spTree>
    <p:extLst>
      <p:ext uri="{BB962C8B-B14F-4D97-AF65-F5344CB8AC3E}">
        <p14:creationId xmlns:p14="http://schemas.microsoft.com/office/powerpoint/2010/main" val="42007134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123">
                                            <p:txEl>
                                              <p:pRg st="0" end="0"/>
                                            </p:txEl>
                                          </p:spTgt>
                                        </p:tgtEl>
                                        <p:attrNameLst>
                                          <p:attrName>style.visibility</p:attrName>
                                        </p:attrNameLst>
                                      </p:cBhvr>
                                      <p:to>
                                        <p:strVal val="visible"/>
                                      </p:to>
                                    </p:set>
                                    <p:anim calcmode="lin" valueType="num">
                                      <p:cBhvr additive="base">
                                        <p:cTn id="7" dur="500" fill="hold"/>
                                        <p:tgtEl>
                                          <p:spTgt spid="512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12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123">
                                            <p:txEl>
                                              <p:pRg st="1" end="1"/>
                                            </p:txEl>
                                          </p:spTgt>
                                        </p:tgtEl>
                                        <p:attrNameLst>
                                          <p:attrName>style.visibility</p:attrName>
                                        </p:attrNameLst>
                                      </p:cBhvr>
                                      <p:to>
                                        <p:strVal val="visible"/>
                                      </p:to>
                                    </p:set>
                                    <p:anim calcmode="lin" valueType="num">
                                      <p:cBhvr additive="base">
                                        <p:cTn id="13" dur="500" fill="hold"/>
                                        <p:tgtEl>
                                          <p:spTgt spid="512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12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5123">
                                            <p:txEl>
                                              <p:pRg st="2" end="2"/>
                                            </p:txEl>
                                          </p:spTgt>
                                        </p:tgtEl>
                                        <p:attrNameLst>
                                          <p:attrName>style.visibility</p:attrName>
                                        </p:attrNameLst>
                                      </p:cBhvr>
                                      <p:to>
                                        <p:strVal val="visible"/>
                                      </p:to>
                                    </p:set>
                                    <p:anim calcmode="lin" valueType="num">
                                      <p:cBhvr additive="base">
                                        <p:cTn id="17" dur="500" fill="hold"/>
                                        <p:tgtEl>
                                          <p:spTgt spid="512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512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5123">
                                            <p:txEl>
                                              <p:pRg st="3" end="3"/>
                                            </p:txEl>
                                          </p:spTgt>
                                        </p:tgtEl>
                                        <p:attrNameLst>
                                          <p:attrName>style.visibility</p:attrName>
                                        </p:attrNameLst>
                                      </p:cBhvr>
                                      <p:to>
                                        <p:strVal val="visible"/>
                                      </p:to>
                                    </p:set>
                                    <p:anim calcmode="lin" valueType="num">
                                      <p:cBhvr additive="base">
                                        <p:cTn id="23" dur="500" fill="hold"/>
                                        <p:tgtEl>
                                          <p:spTgt spid="512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12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123">
                                            <p:txEl>
                                              <p:pRg st="4" end="4"/>
                                            </p:txEl>
                                          </p:spTgt>
                                        </p:tgtEl>
                                        <p:attrNameLst>
                                          <p:attrName>style.visibility</p:attrName>
                                        </p:attrNameLst>
                                      </p:cBhvr>
                                      <p:to>
                                        <p:strVal val="visible"/>
                                      </p:to>
                                    </p:set>
                                    <p:anim calcmode="lin" valueType="num">
                                      <p:cBhvr additive="base">
                                        <p:cTn id="29" dur="500" fill="hold"/>
                                        <p:tgtEl>
                                          <p:spTgt spid="512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12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500" fill="hold"/>
                                        <p:tgtEl>
                                          <p:spTgt spid="2"/>
                                        </p:tgtEl>
                                        <p:attrNameLst>
                                          <p:attrName>ppt_x</p:attrName>
                                        </p:attrNameLst>
                                      </p:cBhvr>
                                      <p:tavLst>
                                        <p:tav tm="0">
                                          <p:val>
                                            <p:strVal val="#ppt_x"/>
                                          </p:val>
                                        </p:tav>
                                        <p:tav tm="100000">
                                          <p:val>
                                            <p:strVal val="#ppt_x"/>
                                          </p:val>
                                        </p:tav>
                                      </p:tavLst>
                                    </p:anim>
                                    <p:anim calcmode="lin" valueType="num">
                                      <p:cBhvr additive="base">
                                        <p:cTn id="3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14000" r="-1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8FEA927-9038-467D-8F54-070150268E48}"/>
              </a:ext>
            </a:extLst>
          </p:cNvPr>
          <p:cNvSpPr>
            <a:spLocks noGrp="1"/>
          </p:cNvSpPr>
          <p:nvPr>
            <p:ph type="title"/>
          </p:nvPr>
        </p:nvSpPr>
        <p:spPr>
          <a:xfrm>
            <a:off x="838200" y="365125"/>
            <a:ext cx="10515600" cy="854075"/>
          </a:xfrm>
        </p:spPr>
        <p:txBody>
          <a:bodyPr/>
          <a:lstStyle/>
          <a:p>
            <a:r>
              <a:rPr lang="en-US" sz="4000" b="1" dirty="0"/>
              <a:t>Complexity</a:t>
            </a:r>
            <a:r>
              <a:rPr lang="en-US" b="1" dirty="0"/>
              <a:t>?</a:t>
            </a:r>
          </a:p>
        </p:txBody>
      </p:sp>
      <p:sp>
        <p:nvSpPr>
          <p:cNvPr id="3" name="Content Placeholder 2">
            <a:extLst>
              <a:ext uri="{FF2B5EF4-FFF2-40B4-BE49-F238E27FC236}">
                <a16:creationId xmlns="" xmlns:a16="http://schemas.microsoft.com/office/drawing/2014/main" id="{78FFB0BE-97D2-4277-B0D1-EFDB6C206A49}"/>
              </a:ext>
            </a:extLst>
          </p:cNvPr>
          <p:cNvSpPr>
            <a:spLocks noGrp="1"/>
          </p:cNvSpPr>
          <p:nvPr>
            <p:ph idx="1"/>
          </p:nvPr>
        </p:nvSpPr>
        <p:spPr>
          <a:xfrm>
            <a:off x="838200" y="1219200"/>
            <a:ext cx="10515600" cy="4957763"/>
          </a:xfrm>
        </p:spPr>
        <p:txBody>
          <a:bodyPr>
            <a:normAutofit/>
          </a:bodyPr>
          <a:lstStyle/>
          <a:p>
            <a:pPr marL="0" indent="0" algn="just">
              <a:buNone/>
            </a:pPr>
            <a:r>
              <a:rPr lang="en-US" sz="2400" dirty="0">
                <a:latin typeface="Calibri"/>
                <a:cs typeface="Calibri"/>
              </a:rPr>
              <a:t>Complexity of an algorithm means predicting the resources which are required by an algorithm to perform its task. It is measured in terms of space and time complexity.</a:t>
            </a:r>
          </a:p>
          <a:p>
            <a:pPr marL="0" indent="0">
              <a:buNone/>
            </a:pPr>
            <a:endParaRPr lang="en-US" dirty="0"/>
          </a:p>
          <a:p>
            <a:pPr marL="0" indent="0">
              <a:buNone/>
            </a:pPr>
            <a:r>
              <a:rPr lang="en-US" sz="2400" b="1" dirty="0"/>
              <a:t>Space complexity:</a:t>
            </a:r>
          </a:p>
          <a:p>
            <a:pPr marL="0" indent="0" algn="just">
              <a:buNone/>
            </a:pPr>
            <a:r>
              <a:rPr lang="en-US" sz="2400" dirty="0"/>
              <a:t>The total amount of computer memory required by an algorithm to complete its execution.</a:t>
            </a:r>
          </a:p>
          <a:p>
            <a:pPr marL="0" indent="0">
              <a:buNone/>
            </a:pPr>
            <a:endParaRPr lang="en-US" dirty="0"/>
          </a:p>
          <a:p>
            <a:pPr marL="0" indent="0">
              <a:buNone/>
            </a:pPr>
            <a:r>
              <a:rPr lang="en-US" sz="2400" b="1" dirty="0"/>
              <a:t>Time complexity:</a:t>
            </a:r>
          </a:p>
          <a:p>
            <a:pPr marL="0" indent="0" algn="just">
              <a:buNone/>
            </a:pPr>
            <a:r>
              <a:rPr lang="en-US" sz="2400" dirty="0"/>
              <a:t>The total amount of time required by an algorithm to complete its execution.</a:t>
            </a:r>
          </a:p>
        </p:txBody>
      </p:sp>
    </p:spTree>
    <p:extLst>
      <p:ext uri="{BB962C8B-B14F-4D97-AF65-F5344CB8AC3E}">
        <p14:creationId xmlns:p14="http://schemas.microsoft.com/office/powerpoint/2010/main" val="6995481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additive="base">
                                        <p:cTn id="1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 calcmode="lin" valueType="num">
                                      <p:cBhvr additive="base">
                                        <p:cTn id="2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5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64770"/>
          </a:xfrm>
        </p:spPr>
        <p:txBody>
          <a:bodyPr>
            <a:normAutofit/>
          </a:bodyPr>
          <a:lstStyle/>
          <a:p>
            <a:r>
              <a:rPr lang="en-US" sz="4000" b="1" dirty="0"/>
              <a:t>Space Complexity</a:t>
            </a:r>
          </a:p>
        </p:txBody>
      </p:sp>
      <p:sp>
        <p:nvSpPr>
          <p:cNvPr id="3" name="Content Placeholder 2"/>
          <p:cNvSpPr>
            <a:spLocks noGrp="1"/>
          </p:cNvSpPr>
          <p:nvPr>
            <p:ph idx="1"/>
          </p:nvPr>
        </p:nvSpPr>
        <p:spPr>
          <a:xfrm>
            <a:off x="838200" y="1270000"/>
            <a:ext cx="10515600" cy="4906963"/>
          </a:xfrm>
        </p:spPr>
        <p:txBody>
          <a:bodyPr/>
          <a:lstStyle/>
          <a:p>
            <a:pPr marL="0" indent="0">
              <a:buNone/>
            </a:pPr>
            <a:r>
              <a:rPr lang="en-US" sz="2400" dirty="0"/>
              <a:t>When a program is under execution, it uses the computer memory as:</a:t>
            </a:r>
          </a:p>
          <a:p>
            <a:r>
              <a:rPr lang="en-US" sz="2400" dirty="0"/>
              <a:t>Instruction space</a:t>
            </a:r>
          </a:p>
          <a:p>
            <a:r>
              <a:rPr lang="en-US" sz="2400" dirty="0"/>
              <a:t>Environmental stack</a:t>
            </a:r>
          </a:p>
          <a:p>
            <a:r>
              <a:rPr lang="en-US" sz="2400" dirty="0"/>
              <a:t>Data space</a:t>
            </a:r>
          </a:p>
          <a:p>
            <a:endParaRPr lang="en-US" sz="2400" dirty="0"/>
          </a:p>
          <a:p>
            <a:pPr marL="0" indent="0" algn="just">
              <a:buNone/>
            </a:pPr>
            <a:r>
              <a:rPr lang="en-US" sz="2400" dirty="0"/>
              <a:t>During performance analysis which is based on space complexity, we will only consider data space i.e. memory required to store constants, variables, structures etc.</a:t>
            </a:r>
          </a:p>
          <a:p>
            <a:pPr marL="0" indent="0">
              <a:buNone/>
            </a:pPr>
            <a:endParaRPr lang="en-US" dirty="0"/>
          </a:p>
        </p:txBody>
      </p:sp>
    </p:spTree>
    <p:extLst>
      <p:ext uri="{BB962C8B-B14F-4D97-AF65-F5344CB8AC3E}">
        <p14:creationId xmlns:p14="http://schemas.microsoft.com/office/powerpoint/2010/main" val="37055322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7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38033"/>
          </a:xfrm>
        </p:spPr>
        <p:txBody>
          <a:bodyPr>
            <a:normAutofit/>
          </a:bodyPr>
          <a:lstStyle/>
          <a:p>
            <a:r>
              <a:rPr lang="en-US" sz="4000" b="1" dirty="0"/>
              <a:t>Example: space complexity calculation</a:t>
            </a:r>
          </a:p>
        </p:txBody>
      </p:sp>
      <p:sp>
        <p:nvSpPr>
          <p:cNvPr id="3" name="Content Placeholder 2"/>
          <p:cNvSpPr>
            <a:spLocks noGrp="1"/>
          </p:cNvSpPr>
          <p:nvPr>
            <p:ph idx="1"/>
          </p:nvPr>
        </p:nvSpPr>
        <p:spPr>
          <a:xfrm>
            <a:off x="838200" y="1256632"/>
            <a:ext cx="5338011" cy="4920331"/>
          </a:xfrm>
        </p:spPr>
        <p:txBody>
          <a:bodyPr/>
          <a:lstStyle/>
          <a:p>
            <a:pPr marL="0" indent="0">
              <a:buNone/>
            </a:pPr>
            <a:r>
              <a:rPr lang="en-US" dirty="0" err="1"/>
              <a:t>int</a:t>
            </a:r>
            <a:r>
              <a:rPr lang="en-US" dirty="0"/>
              <a:t> square (</a:t>
            </a:r>
            <a:r>
              <a:rPr lang="en-US" dirty="0" err="1"/>
              <a:t>int</a:t>
            </a:r>
            <a:r>
              <a:rPr lang="en-US" dirty="0"/>
              <a:t> a)</a:t>
            </a:r>
          </a:p>
          <a:p>
            <a:pPr marL="0" indent="0">
              <a:buNone/>
            </a:pPr>
            <a:r>
              <a:rPr lang="en-US" dirty="0"/>
              <a:t>{</a:t>
            </a:r>
          </a:p>
          <a:p>
            <a:pPr marL="0" indent="0">
              <a:buNone/>
            </a:pPr>
            <a:r>
              <a:rPr lang="en-US" dirty="0"/>
              <a:t>	return a*a;</a:t>
            </a:r>
          </a:p>
          <a:p>
            <a:pPr marL="0" indent="0">
              <a:buNone/>
            </a:pPr>
            <a:r>
              <a:rPr lang="en-US" dirty="0"/>
              <a:t>}</a:t>
            </a:r>
          </a:p>
          <a:p>
            <a:pPr marL="0" indent="0">
              <a:buNone/>
            </a:pPr>
            <a:endParaRPr lang="en-US" dirty="0"/>
          </a:p>
          <a:p>
            <a:pPr marL="0" indent="0">
              <a:buNone/>
            </a:pPr>
            <a:r>
              <a:rPr lang="en-US" sz="2400" dirty="0"/>
              <a:t>It requires total 4 bytes of memory</a:t>
            </a:r>
          </a:p>
          <a:p>
            <a:pPr marL="0" indent="0">
              <a:buNone/>
            </a:pPr>
            <a:r>
              <a:rPr lang="en-US" sz="2400" dirty="0"/>
              <a:t>Also known as constant space complexity</a:t>
            </a:r>
          </a:p>
        </p:txBody>
      </p:sp>
      <p:sp>
        <p:nvSpPr>
          <p:cNvPr id="4" name="Content Placeholder 2"/>
          <p:cNvSpPr txBox="1">
            <a:spLocks/>
          </p:cNvSpPr>
          <p:nvPr/>
        </p:nvSpPr>
        <p:spPr>
          <a:xfrm>
            <a:off x="6418179" y="1221880"/>
            <a:ext cx="5338011" cy="492033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err="1">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sum (</a:t>
            </a:r>
            <a:r>
              <a:rPr lang="en-US" dirty="0" err="1">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A[], </a:t>
            </a:r>
            <a:r>
              <a:rPr lang="en-US" dirty="0" err="1">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n)</a:t>
            </a:r>
          </a:p>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a:t>
            </a:r>
          </a:p>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sum=0, </a:t>
            </a:r>
            <a:r>
              <a:rPr lang="en-US" dirty="0" err="1">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a:t>
            </a:r>
          </a:p>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	for (</a:t>
            </a:r>
            <a:r>
              <a:rPr lang="en-US" dirty="0" err="1">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=0;i&lt;</a:t>
            </a:r>
            <a:r>
              <a:rPr lang="en-US" dirty="0" err="1">
                <a:latin typeface="Times New Roman" panose="02020603050405020304" pitchFamily="18" charset="0"/>
                <a:cs typeface="Times New Roman" panose="02020603050405020304" pitchFamily="18" charset="0"/>
              </a:rPr>
              <a:t>n;i</a:t>
            </a:r>
            <a:r>
              <a:rPr lang="en-US" dirty="0">
                <a:latin typeface="Times New Roman" panose="02020603050405020304" pitchFamily="18" charset="0"/>
                <a:cs typeface="Times New Roman" panose="02020603050405020304" pitchFamily="18" charset="0"/>
              </a:rPr>
              <a:t>++)</a:t>
            </a:r>
          </a:p>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		sum=</a:t>
            </a:r>
            <a:r>
              <a:rPr lang="en-US" dirty="0" err="1">
                <a:latin typeface="Times New Roman" panose="02020603050405020304" pitchFamily="18" charset="0"/>
                <a:cs typeface="Times New Roman" panose="02020603050405020304" pitchFamily="18" charset="0"/>
              </a:rPr>
              <a:t>sum+A</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a:t>
            </a:r>
          </a:p>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	return sum;</a:t>
            </a:r>
          </a:p>
          <a:p>
            <a:pPr marL="0" indent="0">
              <a:buFont typeface="Arial" panose="020B0604020202020204" pitchFamily="34" charset="0"/>
              <a:buNone/>
            </a:pPr>
            <a:r>
              <a:rPr lang="en-US" dirty="0">
                <a:latin typeface="Times New Roman" panose="02020603050405020304" pitchFamily="18" charset="0"/>
                <a:cs typeface="Times New Roman" panose="02020603050405020304" pitchFamily="18" charset="0"/>
              </a:rPr>
              <a:t>}</a:t>
            </a:r>
          </a:p>
          <a:p>
            <a:pPr marL="0" indent="0">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r>
              <a:rPr lang="en-US" sz="2600" dirty="0">
                <a:latin typeface="Times New Roman" panose="02020603050405020304" pitchFamily="18" charset="0"/>
                <a:cs typeface="Times New Roman" panose="02020603050405020304" pitchFamily="18" charset="0"/>
              </a:rPr>
              <a:t>It requires total 2n+8 bytes of memory</a:t>
            </a:r>
          </a:p>
          <a:p>
            <a:pPr marL="0" indent="0">
              <a:buFont typeface="Arial" panose="020B0604020202020204" pitchFamily="34" charset="0"/>
              <a:buNone/>
            </a:pPr>
            <a:r>
              <a:rPr lang="en-US" sz="2600" dirty="0">
                <a:latin typeface="Times New Roman" panose="02020603050405020304" pitchFamily="18" charset="0"/>
                <a:cs typeface="Times New Roman" panose="02020603050405020304" pitchFamily="18" charset="0"/>
              </a:rPr>
              <a:t>Also known as linear space complexity</a:t>
            </a:r>
          </a:p>
        </p:txBody>
      </p:sp>
    </p:spTree>
    <p:extLst>
      <p:ext uri="{BB962C8B-B14F-4D97-AF65-F5344CB8AC3E}">
        <p14:creationId xmlns:p14="http://schemas.microsoft.com/office/powerpoint/2010/main" val="29409733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visible"/>
                                      </p:to>
                                    </p:set>
                                    <p:anim calcmode="lin" valueType="num">
                                      <p:cBhvr additive="base">
                                        <p:cTn id="35"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4">
                                            <p:txEl>
                                              <p:pRg st="0" end="0"/>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4">
                                            <p:txEl>
                                              <p:pRg st="1" end="1"/>
                                            </p:txEl>
                                          </p:spTgt>
                                        </p:tgtEl>
                                        <p:attrNameLst>
                                          <p:attrName>style.visibility</p:attrName>
                                        </p:attrNameLst>
                                      </p:cBhvr>
                                      <p:to>
                                        <p:strVal val="visible"/>
                                      </p:to>
                                    </p:set>
                                    <p:anim calcmode="lin" valueType="num">
                                      <p:cBhvr additive="base">
                                        <p:cTn id="39"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4">
                                            <p:txEl>
                                              <p:pRg st="1" end="1"/>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4">
                                            <p:txEl>
                                              <p:pRg st="2" end="2"/>
                                            </p:txEl>
                                          </p:spTgt>
                                        </p:tgtEl>
                                        <p:attrNameLst>
                                          <p:attrName>style.visibility</p:attrName>
                                        </p:attrNameLst>
                                      </p:cBhvr>
                                      <p:to>
                                        <p:strVal val="visible"/>
                                      </p:to>
                                    </p:set>
                                    <p:anim calcmode="lin" valueType="num">
                                      <p:cBhvr additive="base">
                                        <p:cTn id="43"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2" end="2"/>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
                                            <p:txEl>
                                              <p:pRg st="3" end="3"/>
                                            </p:txEl>
                                          </p:spTgt>
                                        </p:tgtEl>
                                        <p:attrNameLst>
                                          <p:attrName>style.visibility</p:attrName>
                                        </p:attrNameLst>
                                      </p:cBhvr>
                                      <p:to>
                                        <p:strVal val="visible"/>
                                      </p:to>
                                    </p:set>
                                    <p:anim calcmode="lin" valueType="num">
                                      <p:cBhvr additive="base">
                                        <p:cTn id="47"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txEl>
                                              <p:pRg st="3" end="3"/>
                                            </p:txEl>
                                          </p:spTgt>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4">
                                            <p:txEl>
                                              <p:pRg st="4" end="4"/>
                                            </p:txEl>
                                          </p:spTgt>
                                        </p:tgtEl>
                                        <p:attrNameLst>
                                          <p:attrName>style.visibility</p:attrName>
                                        </p:attrNameLst>
                                      </p:cBhvr>
                                      <p:to>
                                        <p:strVal val="visible"/>
                                      </p:to>
                                    </p:set>
                                    <p:anim calcmode="lin" valueType="num">
                                      <p:cBhvr additive="base">
                                        <p:cTn id="51"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4">
                                            <p:txEl>
                                              <p:pRg st="4" end="4"/>
                                            </p:txEl>
                                          </p:spTgt>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4">
                                            <p:txEl>
                                              <p:pRg st="5" end="5"/>
                                            </p:txEl>
                                          </p:spTgt>
                                        </p:tgtEl>
                                        <p:attrNameLst>
                                          <p:attrName>style.visibility</p:attrName>
                                        </p:attrNameLst>
                                      </p:cBhvr>
                                      <p:to>
                                        <p:strVal val="visible"/>
                                      </p:to>
                                    </p:set>
                                    <p:anim calcmode="lin" valueType="num">
                                      <p:cBhvr additive="base">
                                        <p:cTn id="55"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4">
                                            <p:txEl>
                                              <p:pRg st="5" end="5"/>
                                            </p:txEl>
                                          </p:spTgt>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4">
                                            <p:txEl>
                                              <p:pRg st="6" end="6"/>
                                            </p:txEl>
                                          </p:spTgt>
                                        </p:tgtEl>
                                        <p:attrNameLst>
                                          <p:attrName>style.visibility</p:attrName>
                                        </p:attrNameLst>
                                      </p:cBhvr>
                                      <p:to>
                                        <p:strVal val="visible"/>
                                      </p:to>
                                    </p:set>
                                    <p:anim calcmode="lin" valueType="num">
                                      <p:cBhvr additive="base">
                                        <p:cTn id="59"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4">
                                            <p:txEl>
                                              <p:pRg st="8" end="8"/>
                                            </p:txEl>
                                          </p:spTgt>
                                        </p:tgtEl>
                                        <p:attrNameLst>
                                          <p:attrName>style.visibility</p:attrName>
                                        </p:attrNameLst>
                                      </p:cBhvr>
                                      <p:to>
                                        <p:strVal val="visible"/>
                                      </p:to>
                                    </p:set>
                                    <p:anim calcmode="lin" valueType="num">
                                      <p:cBhvr additive="base">
                                        <p:cTn id="65" dur="500" fill="hold"/>
                                        <p:tgtEl>
                                          <p:spTgt spid="4">
                                            <p:txEl>
                                              <p:pRg st="8" end="8"/>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4">
                                            <p:txEl>
                                              <p:pRg st="8" end="8"/>
                                            </p:txEl>
                                          </p:spTgt>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0"/>
                                  </p:stCondLst>
                                  <p:childTnLst>
                                    <p:set>
                                      <p:cBhvr>
                                        <p:cTn id="68" dur="1" fill="hold">
                                          <p:stCondLst>
                                            <p:cond delay="0"/>
                                          </p:stCondLst>
                                        </p:cTn>
                                        <p:tgtEl>
                                          <p:spTgt spid="4">
                                            <p:txEl>
                                              <p:pRg st="9" end="9"/>
                                            </p:txEl>
                                          </p:spTgt>
                                        </p:tgtEl>
                                        <p:attrNameLst>
                                          <p:attrName>style.visibility</p:attrName>
                                        </p:attrNameLst>
                                      </p:cBhvr>
                                      <p:to>
                                        <p:strVal val="visible"/>
                                      </p:to>
                                    </p:set>
                                    <p:anim calcmode="lin" valueType="num">
                                      <p:cBhvr additive="base">
                                        <p:cTn id="69" dur="500" fill="hold"/>
                                        <p:tgtEl>
                                          <p:spTgt spid="4">
                                            <p:txEl>
                                              <p:pRg st="9" end="9"/>
                                            </p:txEl>
                                          </p:spTgt>
                                        </p:tgtEl>
                                        <p:attrNameLst>
                                          <p:attrName>ppt_x</p:attrName>
                                        </p:attrNameLst>
                                      </p:cBhvr>
                                      <p:tavLst>
                                        <p:tav tm="0">
                                          <p:val>
                                            <p:strVal val="#ppt_x"/>
                                          </p:val>
                                        </p:tav>
                                        <p:tav tm="100000">
                                          <p:val>
                                            <p:strVal val="#ppt_x"/>
                                          </p:val>
                                        </p:tav>
                                      </p:tavLst>
                                    </p:anim>
                                    <p:anim calcmode="lin" valueType="num">
                                      <p:cBhvr additive="base">
                                        <p:cTn id="70" dur="500" fill="hold"/>
                                        <p:tgtEl>
                                          <p:spTgt spid="4">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B28F4A5B7108743983B5F3D6F43D3CA" ma:contentTypeVersion="8" ma:contentTypeDescription="Create a new document." ma:contentTypeScope="" ma:versionID="4bb59217fb72bb57721af30a647a3aff">
  <xsd:schema xmlns:xsd="http://www.w3.org/2001/XMLSchema" xmlns:xs="http://www.w3.org/2001/XMLSchema" xmlns:p="http://schemas.microsoft.com/office/2006/metadata/properties" xmlns:ns2="cf86998d-6c59-4edf-8766-84e7bf90ae28" xmlns:ns3="1ebf312d-92f0-4448-bd00-ae66eaf06041" targetNamespace="http://schemas.microsoft.com/office/2006/metadata/properties" ma:root="true" ma:fieldsID="b73010beff06fddc858dcce84d6d1650" ns2:_="" ns3:_="">
    <xsd:import namespace="cf86998d-6c59-4edf-8766-84e7bf90ae28"/>
    <xsd:import namespace="1ebf312d-92f0-4448-bd00-ae66eaf0604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86998d-6c59-4edf-8766-84e7bf90ae2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ebf312d-92f0-4448-bd00-ae66eaf0604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FA37B39-1B84-4366-A0E6-83035DC69DF7}"/>
</file>

<file path=customXml/itemProps2.xml><?xml version="1.0" encoding="utf-8"?>
<ds:datastoreItem xmlns:ds="http://schemas.openxmlformats.org/officeDocument/2006/customXml" ds:itemID="{72C6BA74-7E05-43D3-A9C0-98337E5EE350}"/>
</file>

<file path=customXml/itemProps3.xml><?xml version="1.0" encoding="utf-8"?>
<ds:datastoreItem xmlns:ds="http://schemas.openxmlformats.org/officeDocument/2006/customXml" ds:itemID="{F2BF3981-85FD-4A50-95A4-0B52574E5B00}"/>
</file>

<file path=docProps/app.xml><?xml version="1.0" encoding="utf-8"?>
<Properties xmlns="http://schemas.openxmlformats.org/officeDocument/2006/extended-properties" xmlns:vt="http://schemas.openxmlformats.org/officeDocument/2006/docPropsVTypes">
  <Template/>
  <TotalTime>1576</TotalTime>
  <Words>1837</Words>
  <Application>Microsoft Macintosh PowerPoint</Application>
  <PresentationFormat>Custom</PresentationFormat>
  <Paragraphs>255</Paragraphs>
  <Slides>22</Slides>
  <Notes>1</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PowerPoint Presentation</vt:lpstr>
      <vt:lpstr>Syllabus</vt:lpstr>
      <vt:lpstr>Books</vt:lpstr>
      <vt:lpstr>PowerPoint Presentation</vt:lpstr>
      <vt:lpstr>Properties of Algorithm</vt:lpstr>
      <vt:lpstr>Efficiency?</vt:lpstr>
      <vt:lpstr>Complexity?</vt:lpstr>
      <vt:lpstr>Space Complexity</vt:lpstr>
      <vt:lpstr>Example: space complexity calculation</vt:lpstr>
      <vt:lpstr>Time Complexity</vt:lpstr>
      <vt:lpstr>Example: time complexity calculation</vt:lpstr>
      <vt:lpstr>PowerPoint Presentation</vt:lpstr>
      <vt:lpstr>PowerPoint Presentation</vt:lpstr>
      <vt:lpstr>PowerPoint Presentation</vt:lpstr>
      <vt:lpstr>PowerPoint Presentation</vt:lpstr>
      <vt:lpstr>PowerPoint Presentation</vt:lpstr>
      <vt:lpstr>PowerPoint Presentation</vt:lpstr>
      <vt:lpstr>Rate of Growth</vt:lpstr>
      <vt:lpstr>Asymptotic Notations</vt:lpstr>
      <vt:lpstr>Big Oh (O)</vt:lpstr>
      <vt:lpstr>PowerPoint Presentation</vt:lpstr>
      <vt:lpstr>Examples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 Computing</dc:title>
  <dc:creator>Deepak</dc:creator>
  <cp:lastModifiedBy>Deepak Gupta</cp:lastModifiedBy>
  <cp:revision>262</cp:revision>
  <dcterms:created xsi:type="dcterms:W3CDTF">2017-01-09T07:30:06Z</dcterms:created>
  <dcterms:modified xsi:type="dcterms:W3CDTF">2020-09-03T04:19:41Z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0x010100EB28F4A5B7108743983B5F3D6F43D3CA</vt:lpwstr>
  </property>
</Properties>
</file>

<file path=docProps/thumbnail.jpeg>
</file>